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62" r:id="rId3"/>
  </p:sldIdLst>
  <p:sldSz cx="9906000" cy="6858000" type="A4"/>
  <p:notesSz cx="6797675" cy="9874250"/>
  <p:defaultTextStyle>
    <a:defPPr>
      <a:defRPr lang="ru-RU"/>
    </a:defPPr>
    <a:lvl1pPr marL="0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3019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46038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19057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92076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65096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38115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11134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784153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CC206"/>
    <a:srgbClr val="4B5320"/>
    <a:srgbClr val="D4D6AE"/>
    <a:srgbClr val="00CC00"/>
    <a:srgbClr val="818200"/>
    <a:srgbClr val="00FF00"/>
    <a:srgbClr val="003399"/>
    <a:srgbClr val="3E472F"/>
    <a:srgbClr val="4953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969" autoAdjust="0"/>
    <p:restoredTop sz="94639" autoAdjust="0"/>
  </p:normalViewPr>
  <p:slideViewPr>
    <p:cSldViewPr>
      <p:cViewPr>
        <p:scale>
          <a:sx n="80" d="100"/>
          <a:sy n="80" d="100"/>
        </p:scale>
        <p:origin x="-102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9D50F-7DFD-431B-A45D-21C9E18BA8F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25488" y="741363"/>
            <a:ext cx="53467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E9DEF7-FB09-4C3D-9239-99D730AD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131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3019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6038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9057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2076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65096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38115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11134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84153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1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3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460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19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92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65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38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11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84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1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301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4603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190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920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650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381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3111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841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1" y="1600201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3019" indent="0">
              <a:buNone/>
              <a:defRPr sz="2100" b="1"/>
            </a:lvl2pPr>
            <a:lvl3pPr marL="946038" indent="0">
              <a:buNone/>
              <a:defRPr sz="1900" b="1"/>
            </a:lvl3pPr>
            <a:lvl4pPr marL="1419057" indent="0">
              <a:buNone/>
              <a:defRPr sz="1700" b="1"/>
            </a:lvl4pPr>
            <a:lvl5pPr marL="1892076" indent="0">
              <a:buNone/>
              <a:defRPr sz="1700" b="1"/>
            </a:lvl5pPr>
            <a:lvl6pPr marL="2365096" indent="0">
              <a:buNone/>
              <a:defRPr sz="1700" b="1"/>
            </a:lvl6pPr>
            <a:lvl7pPr marL="2838115" indent="0">
              <a:buNone/>
              <a:defRPr sz="1700" b="1"/>
            </a:lvl7pPr>
            <a:lvl8pPr marL="3311134" indent="0">
              <a:buNone/>
              <a:defRPr sz="1700" b="1"/>
            </a:lvl8pPr>
            <a:lvl9pPr marL="3784153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89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3019" indent="0">
              <a:buNone/>
              <a:defRPr sz="2100" b="1"/>
            </a:lvl2pPr>
            <a:lvl3pPr marL="946038" indent="0">
              <a:buNone/>
              <a:defRPr sz="1900" b="1"/>
            </a:lvl3pPr>
            <a:lvl4pPr marL="1419057" indent="0">
              <a:buNone/>
              <a:defRPr sz="1700" b="1"/>
            </a:lvl4pPr>
            <a:lvl5pPr marL="1892076" indent="0">
              <a:buNone/>
              <a:defRPr sz="1700" b="1"/>
            </a:lvl5pPr>
            <a:lvl6pPr marL="2365096" indent="0">
              <a:buNone/>
              <a:defRPr sz="1700" b="1"/>
            </a:lvl6pPr>
            <a:lvl7pPr marL="2838115" indent="0">
              <a:buNone/>
              <a:defRPr sz="1700" b="1"/>
            </a:lvl7pPr>
            <a:lvl8pPr marL="3311134" indent="0">
              <a:buNone/>
              <a:defRPr sz="1700" b="1"/>
            </a:lvl8pPr>
            <a:lvl9pPr marL="3784153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89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73019" indent="0">
              <a:buNone/>
              <a:defRPr sz="1200"/>
            </a:lvl2pPr>
            <a:lvl3pPr marL="946038" indent="0">
              <a:buNone/>
              <a:defRPr sz="1000"/>
            </a:lvl3pPr>
            <a:lvl4pPr marL="1419057" indent="0">
              <a:buNone/>
              <a:defRPr sz="900"/>
            </a:lvl4pPr>
            <a:lvl5pPr marL="1892076" indent="0">
              <a:buNone/>
              <a:defRPr sz="900"/>
            </a:lvl5pPr>
            <a:lvl6pPr marL="2365096" indent="0">
              <a:buNone/>
              <a:defRPr sz="900"/>
            </a:lvl6pPr>
            <a:lvl7pPr marL="2838115" indent="0">
              <a:buNone/>
              <a:defRPr sz="900"/>
            </a:lvl7pPr>
            <a:lvl8pPr marL="3311134" indent="0">
              <a:buNone/>
              <a:defRPr sz="900"/>
            </a:lvl8pPr>
            <a:lvl9pPr marL="378415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6" y="4800601"/>
            <a:ext cx="59436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6" y="612775"/>
            <a:ext cx="5943600" cy="4114800"/>
          </a:xfrm>
        </p:spPr>
        <p:txBody>
          <a:bodyPr/>
          <a:lstStyle>
            <a:lvl1pPr marL="0" indent="0">
              <a:buNone/>
              <a:defRPr sz="3300"/>
            </a:lvl1pPr>
            <a:lvl2pPr marL="473019" indent="0">
              <a:buNone/>
              <a:defRPr sz="2900"/>
            </a:lvl2pPr>
            <a:lvl3pPr marL="946038" indent="0">
              <a:buNone/>
              <a:defRPr sz="2500"/>
            </a:lvl3pPr>
            <a:lvl4pPr marL="1419057" indent="0">
              <a:buNone/>
              <a:defRPr sz="2100"/>
            </a:lvl4pPr>
            <a:lvl5pPr marL="1892076" indent="0">
              <a:buNone/>
              <a:defRPr sz="2100"/>
            </a:lvl5pPr>
            <a:lvl6pPr marL="2365096" indent="0">
              <a:buNone/>
              <a:defRPr sz="2100"/>
            </a:lvl6pPr>
            <a:lvl7pPr marL="2838115" indent="0">
              <a:buNone/>
              <a:defRPr sz="2100"/>
            </a:lvl7pPr>
            <a:lvl8pPr marL="3311134" indent="0">
              <a:buNone/>
              <a:defRPr sz="2100"/>
            </a:lvl8pPr>
            <a:lvl9pPr marL="3784153" indent="0">
              <a:buNone/>
              <a:defRPr sz="21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6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73019" indent="0">
              <a:buNone/>
              <a:defRPr sz="1200"/>
            </a:lvl2pPr>
            <a:lvl3pPr marL="946038" indent="0">
              <a:buNone/>
              <a:defRPr sz="1000"/>
            </a:lvl3pPr>
            <a:lvl4pPr marL="1419057" indent="0">
              <a:buNone/>
              <a:defRPr sz="900"/>
            </a:lvl4pPr>
            <a:lvl5pPr marL="1892076" indent="0">
              <a:buNone/>
              <a:defRPr sz="900"/>
            </a:lvl5pPr>
            <a:lvl6pPr marL="2365096" indent="0">
              <a:buNone/>
              <a:defRPr sz="900"/>
            </a:lvl6pPr>
            <a:lvl7pPr marL="2838115" indent="0">
              <a:buNone/>
              <a:defRPr sz="900"/>
            </a:lvl7pPr>
            <a:lvl8pPr marL="3311134" indent="0">
              <a:buNone/>
              <a:defRPr sz="900"/>
            </a:lvl8pPr>
            <a:lvl9pPr marL="378415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1" cy="1143000"/>
          </a:xfrm>
          <a:prstGeom prst="rect">
            <a:avLst/>
          </a:prstGeom>
        </p:spPr>
        <p:txBody>
          <a:bodyPr vert="horz" lIns="94604" tIns="47302" rIns="94604" bIns="47302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1" cy="4525963"/>
          </a:xfrm>
          <a:prstGeom prst="rect">
            <a:avLst/>
          </a:prstGeom>
        </p:spPr>
        <p:txBody>
          <a:bodyPr vert="horz" lIns="94604" tIns="47302" rIns="94604" bIns="4730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1" cy="365125"/>
          </a:xfrm>
          <a:prstGeom prst="rect">
            <a:avLst/>
          </a:prstGeom>
        </p:spPr>
        <p:txBody>
          <a:bodyPr vert="horz" lIns="94604" tIns="47302" rIns="94604" bIns="4730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1" y="6356351"/>
            <a:ext cx="3136900" cy="365125"/>
          </a:xfrm>
          <a:prstGeom prst="rect">
            <a:avLst/>
          </a:prstGeom>
        </p:spPr>
        <p:txBody>
          <a:bodyPr vert="horz" lIns="94604" tIns="47302" rIns="94604" bIns="4730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1" cy="365125"/>
          </a:xfrm>
          <a:prstGeom prst="rect">
            <a:avLst/>
          </a:prstGeom>
        </p:spPr>
        <p:txBody>
          <a:bodyPr vert="horz" lIns="94604" tIns="47302" rIns="94604" bIns="4730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46038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4764" indent="-354764" algn="l" defTabSz="946038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8656" indent="-295637" algn="l" defTabSz="946038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82548" indent="-236510" algn="l" defTabSz="9460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55567" indent="-236510" algn="l" defTabSz="946038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28586" indent="-236510" algn="l" defTabSz="946038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1605" indent="-236510" algn="l" defTabSz="94603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74624" indent="-236510" algn="l" defTabSz="94603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47643" indent="-236510" algn="l" defTabSz="94603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20663" indent="-236510" algn="l" defTabSz="94603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3019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46038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19057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92076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65096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38115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11134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84153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Y:\МОЛОМИН\МОЛОМИН\СВО Брошура\Исходники в брошуру (2020)\Исходники в брошюру 1\картинки\Заставка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"/>
                    </a14:imgEffect>
                    <a14:imgEffect>
                      <a14:brightnessContrast bright="26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342" y="17474"/>
            <a:ext cx="9953537" cy="6859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1" name="Прямая соединительная линия 40"/>
          <p:cNvCxnSpPr/>
          <p:nvPr/>
        </p:nvCxnSpPr>
        <p:spPr>
          <a:xfrm>
            <a:off x="-3753384" y="1608945"/>
            <a:ext cx="9290" cy="7175755"/>
          </a:xfrm>
          <a:prstGeom prst="line">
            <a:avLst/>
          </a:prstGeom>
          <a:ln w="254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Группа 58"/>
          <p:cNvGrpSpPr/>
          <p:nvPr/>
        </p:nvGrpSpPr>
        <p:grpSpPr>
          <a:xfrm>
            <a:off x="16219" y="7498"/>
            <a:ext cx="4894949" cy="679513"/>
            <a:chOff x="3387508" y="3751231"/>
            <a:chExt cx="3157459" cy="788952"/>
          </a:xfrm>
        </p:grpSpPr>
        <p:pic>
          <p:nvPicPr>
            <p:cNvPr id="60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575681" y="2576919"/>
              <a:ext cx="774227" cy="314471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61" name="Половина рамки 60"/>
            <p:cNvSpPr/>
            <p:nvPr/>
          </p:nvSpPr>
          <p:spPr>
            <a:xfrm>
              <a:off x="3387508" y="3751231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2" name="Половина рамки 61"/>
            <p:cNvSpPr/>
            <p:nvPr/>
          </p:nvSpPr>
          <p:spPr>
            <a:xfrm rot="10800000">
              <a:off x="6202360" y="4188854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13400" y="28967"/>
            <a:ext cx="48751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+mj-lt"/>
                <a:cs typeface="Miriam Fixed" panose="020B0509050101010101" pitchFamily="49" charset="-79"/>
              </a:rPr>
              <a:t>ДОПОЛНИТЕЛЬНЫЕ ДЕНЕЖНЫЕ ВЫПЛАТЫ УЧАСТНИКАМ СПЕЦИАЛЬНОЙ ВОЕННОЙ ОПЕРАЦИИ</a:t>
            </a:r>
          </a:p>
        </p:txBody>
      </p:sp>
      <p:pic>
        <p:nvPicPr>
          <p:cNvPr id="225" name="Рисунок 2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239803" y="1987179"/>
            <a:ext cx="338111" cy="255331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/>
            </a:outerShdw>
          </a:effectLst>
        </p:spPr>
      </p:pic>
      <p:grpSp>
        <p:nvGrpSpPr>
          <p:cNvPr id="363" name="Группа 362"/>
          <p:cNvGrpSpPr/>
          <p:nvPr/>
        </p:nvGrpSpPr>
        <p:grpSpPr>
          <a:xfrm>
            <a:off x="4985651" y="17474"/>
            <a:ext cx="4920349" cy="679513"/>
            <a:chOff x="3371124" y="3751231"/>
            <a:chExt cx="3173843" cy="788952"/>
          </a:xfrm>
        </p:grpSpPr>
        <p:pic>
          <p:nvPicPr>
            <p:cNvPr id="364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575681" y="2576919"/>
              <a:ext cx="774227" cy="314471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65" name="Половина рамки 364"/>
            <p:cNvSpPr/>
            <p:nvPr/>
          </p:nvSpPr>
          <p:spPr>
            <a:xfrm>
              <a:off x="3371124" y="3751231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66" name="Половина рамки 365"/>
            <p:cNvSpPr/>
            <p:nvPr/>
          </p:nvSpPr>
          <p:spPr>
            <a:xfrm rot="10800000">
              <a:off x="6202360" y="4188854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367" name="TextBox 366"/>
          <p:cNvSpPr txBox="1"/>
          <p:nvPr/>
        </p:nvSpPr>
        <p:spPr>
          <a:xfrm>
            <a:off x="5008232" y="38943"/>
            <a:ext cx="48751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+mj-lt"/>
                <a:cs typeface="Miriam Fixed" panose="020B0509050101010101" pitchFamily="49" charset="-79"/>
              </a:rPr>
              <a:t>ДОПОЛНИТЕЛЬНЫЕ ДЕНЕЖНЫЕ ВЫПЛАТЫ УЧАСТНИКАМ СПЕЦИАЛЬНОЙ ВОЕННОЙ ОПЕРАЦИИ</a:t>
            </a:r>
          </a:p>
        </p:txBody>
      </p:sp>
      <p:grpSp>
        <p:nvGrpSpPr>
          <p:cNvPr id="138" name="Группа 137"/>
          <p:cNvGrpSpPr/>
          <p:nvPr/>
        </p:nvGrpSpPr>
        <p:grpSpPr>
          <a:xfrm>
            <a:off x="5064766" y="675118"/>
            <a:ext cx="4860170" cy="449626"/>
            <a:chOff x="78644" y="694853"/>
            <a:chExt cx="4636555" cy="449626"/>
          </a:xfrm>
        </p:grpSpPr>
        <p:sp>
          <p:nvSpPr>
            <p:cNvPr id="139" name="TextBox 138"/>
            <p:cNvSpPr txBox="1"/>
            <p:nvPr/>
          </p:nvSpPr>
          <p:spPr>
            <a:xfrm>
              <a:off x="425684" y="888127"/>
              <a:ext cx="4289515" cy="256352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lang="ru-RU" sz="1300" spc="-40" dirty="0">
                  <a:cs typeface="Miriam Fixed" panose="020B0509050101010101" pitchFamily="49" charset="-79"/>
                </a:rPr>
                <a:t>от </a:t>
              </a:r>
              <a:r>
                <a:rPr lang="ru-RU" sz="1300" b="1" spc="-4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773</a:t>
              </a:r>
              <a:r>
                <a:rPr lang="ru-RU" sz="1300" spc="-40" dirty="0">
                  <a:cs typeface="Miriam Fixed" panose="020B0509050101010101" pitchFamily="49" charset="-79"/>
                </a:rPr>
                <a:t> до </a:t>
              </a:r>
              <a:r>
                <a:rPr lang="ru-RU" sz="1300" b="1" spc="-4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1390</a:t>
              </a:r>
              <a:r>
                <a:rPr lang="ru-RU" sz="1300" spc="-40" dirty="0">
                  <a:cs typeface="Miriam Fixed" panose="020B0509050101010101" pitchFamily="49" charset="-79"/>
                </a:rPr>
                <a:t> руб. в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сутки </a:t>
              </a:r>
              <a:r>
                <a:rPr lang="ru-RU" sz="1300" spc="-40" dirty="0">
                  <a:cs typeface="Miriam Fixed" panose="020B0509050101010101" pitchFamily="49" charset="-79"/>
                </a:rPr>
                <a:t>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(2 оклада по воинской должности)</a:t>
              </a:r>
              <a:endParaRPr lang="ru-RU" sz="13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140" name="Рисунок 13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644" y="694853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141" name="Группа 140"/>
          <p:cNvGrpSpPr/>
          <p:nvPr/>
        </p:nvGrpSpPr>
        <p:grpSpPr>
          <a:xfrm>
            <a:off x="5064766" y="1035658"/>
            <a:ext cx="4630306" cy="289967"/>
            <a:chOff x="82221" y="1018100"/>
            <a:chExt cx="4630306" cy="289967"/>
          </a:xfrm>
        </p:grpSpPr>
        <p:sp>
          <p:nvSpPr>
            <p:cNvPr id="142" name="TextBox 141"/>
            <p:cNvSpPr txBox="1"/>
            <p:nvPr/>
          </p:nvSpPr>
          <p:spPr>
            <a:xfrm>
              <a:off x="423012" y="1018100"/>
              <a:ext cx="4289515" cy="256352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4 240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 </a:t>
              </a:r>
              <a:r>
                <a:rPr lang="ru-RU" sz="1300" spc="-40" dirty="0">
                  <a:cs typeface="Miriam Fixed" panose="020B0509050101010101" pitchFamily="49" charset="-79"/>
                </a:rPr>
                <a:t>руб.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суточные выплаты  </a:t>
              </a:r>
              <a:endParaRPr lang="ru-RU" sz="1300" spc="-20" dirty="0">
                <a:cs typeface="Miriam Fixed" panose="020B0509050101010101" pitchFamily="49" charset="-79"/>
              </a:endParaRPr>
            </a:p>
          </p:txBody>
        </p:sp>
        <p:pic>
          <p:nvPicPr>
            <p:cNvPr id="250" name="Рисунок 24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2221" y="1052736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51" name="Группа 250"/>
          <p:cNvGrpSpPr/>
          <p:nvPr/>
        </p:nvGrpSpPr>
        <p:grpSpPr>
          <a:xfrm>
            <a:off x="5064766" y="1905338"/>
            <a:ext cx="4636556" cy="255331"/>
            <a:chOff x="78643" y="1308067"/>
            <a:chExt cx="4636556" cy="255331"/>
          </a:xfrm>
        </p:grpSpPr>
        <p:sp>
          <p:nvSpPr>
            <p:cNvPr id="252" name="TextBox 251"/>
            <p:cNvSpPr txBox="1"/>
            <p:nvPr/>
          </p:nvSpPr>
          <p:spPr>
            <a:xfrm>
              <a:off x="425684" y="1308067"/>
              <a:ext cx="4289515" cy="252377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8 000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 </a:t>
              </a:r>
              <a:r>
                <a:rPr lang="ru-RU" sz="1300" spc="-40" dirty="0">
                  <a:cs typeface="Miriam Fixed" panose="020B0509050101010101" pitchFamily="49" charset="-79"/>
                </a:rPr>
                <a:t>руб.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за каждые сутки активных наступательных действий </a:t>
              </a:r>
              <a:endParaRPr lang="ru-RU" sz="1300" spc="-20" dirty="0">
                <a:cs typeface="Miriam Fixed" panose="020B0509050101010101" pitchFamily="49" charset="-79"/>
              </a:endParaRPr>
            </a:p>
          </p:txBody>
        </p:sp>
        <p:pic>
          <p:nvPicPr>
            <p:cNvPr id="253" name="Рисунок 25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643" y="1308067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54" name="Группа 253"/>
          <p:cNvGrpSpPr/>
          <p:nvPr/>
        </p:nvGrpSpPr>
        <p:grpSpPr>
          <a:xfrm>
            <a:off x="5064766" y="2086029"/>
            <a:ext cx="4625077" cy="416396"/>
            <a:chOff x="87449" y="1641347"/>
            <a:chExt cx="4625077" cy="416396"/>
          </a:xfrm>
        </p:grpSpPr>
        <p:sp>
          <p:nvSpPr>
            <p:cNvPr id="255" name="TextBox 254"/>
            <p:cNvSpPr txBox="1"/>
            <p:nvPr/>
          </p:nvSpPr>
          <p:spPr>
            <a:xfrm>
              <a:off x="423011" y="1641347"/>
              <a:ext cx="4289515" cy="416396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lang="ru-RU" sz="1300" b="1" spc="-4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50 000</a:t>
              </a:r>
              <a:r>
                <a:rPr lang="ru-RU" sz="1300" spc="-40" dirty="0">
                  <a:cs typeface="Miriam Fixed" panose="020B0509050101010101" pitchFamily="49" charset="-79"/>
                </a:rPr>
                <a:t> руб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. за каждый километр продвижения в составе штурмовых отрядов</a:t>
              </a:r>
              <a:endParaRPr lang="ru-RU" sz="1300" spc="-20" dirty="0">
                <a:cs typeface="Miriam Fixed" panose="020B0509050101010101" pitchFamily="49" charset="-79"/>
              </a:endParaRPr>
            </a:p>
          </p:txBody>
        </p:sp>
        <p:pic>
          <p:nvPicPr>
            <p:cNvPr id="256" name="Рисунок 25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449" y="1641347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57" name="Группа 256"/>
          <p:cNvGrpSpPr/>
          <p:nvPr/>
        </p:nvGrpSpPr>
        <p:grpSpPr>
          <a:xfrm>
            <a:off x="5064766" y="2427785"/>
            <a:ext cx="4701666" cy="422423"/>
            <a:chOff x="41142" y="2075259"/>
            <a:chExt cx="4701666" cy="422423"/>
          </a:xfrm>
        </p:grpSpPr>
        <p:sp>
          <p:nvSpPr>
            <p:cNvPr id="258" name="TextBox 257"/>
            <p:cNvSpPr txBox="1"/>
            <p:nvPr/>
          </p:nvSpPr>
          <p:spPr>
            <a:xfrm>
              <a:off x="388184" y="2075259"/>
              <a:ext cx="4354624" cy="422423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1 000 000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</a:t>
              </a:r>
              <a:r>
                <a:rPr lang="ru-RU" sz="1300" spc="-40" dirty="0">
                  <a:cs typeface="Miriam Fixed" panose="020B0509050101010101" pitchFamily="49" charset="-79"/>
                </a:rPr>
                <a:t>. </a:t>
              </a:r>
              <a:r>
                <a:rPr lang="ru-RU" sz="1300" dirty="0" smtClean="0">
                  <a:solidFill>
                    <a:srgbClr val="000000"/>
                  </a:solidFill>
                </a:rPr>
                <a:t>захват танка </a:t>
              </a:r>
              <a:r>
                <a:rPr lang="en-US" sz="1300" dirty="0" smtClean="0">
                  <a:solidFill>
                    <a:srgbClr val="000000"/>
                  </a:solidFill>
                </a:rPr>
                <a:t>Leopard</a:t>
              </a:r>
              <a:r>
                <a:rPr lang="ru-RU" sz="1300" dirty="0" smtClean="0">
                  <a:solidFill>
                    <a:srgbClr val="000000"/>
                  </a:solidFill>
                </a:rPr>
                <a:t>, </a:t>
              </a:r>
              <a:r>
                <a:rPr lang="en-US" sz="1300" dirty="0" smtClean="0">
                  <a:solidFill>
                    <a:srgbClr val="000000"/>
                  </a:solidFill>
                </a:rPr>
                <a:t>Abrams</a:t>
              </a:r>
              <a:r>
                <a:rPr lang="ru-RU" sz="1300" dirty="0" smtClean="0">
                  <a:solidFill>
                    <a:srgbClr val="000000"/>
                  </a:solidFill>
                </a:rPr>
                <a:t>, </a:t>
              </a:r>
              <a:r>
                <a:rPr lang="en-US" sz="1300" dirty="0" smtClean="0">
                  <a:solidFill>
                    <a:srgbClr val="000000"/>
                  </a:solidFill>
                </a:rPr>
                <a:t>Challenger</a:t>
              </a:r>
              <a:r>
                <a:rPr lang="ru-RU" sz="1300" dirty="0" smtClean="0">
                  <a:solidFill>
                    <a:srgbClr val="000000"/>
                  </a:solidFill>
                </a:rPr>
                <a:t>,  </a:t>
              </a:r>
              <a:r>
                <a:rPr lang="ru-RU" sz="1300" dirty="0">
                  <a:solidFill>
                    <a:srgbClr val="000000"/>
                  </a:solidFill>
                </a:rPr>
                <a:t>пусковой установки </a:t>
              </a:r>
              <a:r>
                <a:rPr lang="ru-RU" sz="1300" dirty="0" smtClean="0">
                  <a:solidFill>
                    <a:srgbClr val="000000"/>
                  </a:solidFill>
                </a:rPr>
                <a:t>HIMARS </a:t>
              </a:r>
              <a:endParaRPr lang="ru-RU" sz="1300" dirty="0">
                <a:solidFill>
                  <a:srgbClr val="000000"/>
                </a:solidFill>
              </a:endParaRPr>
            </a:p>
          </p:txBody>
        </p:sp>
        <p:pic>
          <p:nvPicPr>
            <p:cNvPr id="259" name="Рисунок 25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60" name="Группа 259"/>
          <p:cNvGrpSpPr/>
          <p:nvPr/>
        </p:nvGrpSpPr>
        <p:grpSpPr>
          <a:xfrm>
            <a:off x="5064766" y="3324691"/>
            <a:ext cx="4701666" cy="262380"/>
            <a:chOff x="41142" y="2075259"/>
            <a:chExt cx="4701666" cy="262380"/>
          </a:xfrm>
        </p:grpSpPr>
        <p:sp>
          <p:nvSpPr>
            <p:cNvPr id="261" name="TextBox 260"/>
            <p:cNvSpPr txBox="1"/>
            <p:nvPr/>
          </p:nvSpPr>
          <p:spPr>
            <a:xfrm>
              <a:off x="388184" y="2075259"/>
              <a:ext cx="4354624" cy="262380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100 000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</a:t>
              </a:r>
              <a:r>
                <a:rPr lang="ru-RU" sz="1300" spc="-40" dirty="0">
                  <a:cs typeface="Miriam Fixed" panose="020B0509050101010101" pitchFamily="49" charset="-79"/>
                </a:rPr>
                <a:t>. </a:t>
              </a:r>
              <a:r>
                <a:rPr lang="ru-RU" sz="1300" dirty="0" smtClean="0">
                  <a:solidFill>
                    <a:srgbClr val="000000"/>
                  </a:solidFill>
                </a:rPr>
                <a:t> уничтожение танка </a:t>
              </a:r>
              <a:endParaRPr lang="ru-RU" sz="1300" dirty="0">
                <a:solidFill>
                  <a:srgbClr val="000000"/>
                </a:solidFill>
              </a:endParaRPr>
            </a:p>
          </p:txBody>
        </p:sp>
        <p:pic>
          <p:nvPicPr>
            <p:cNvPr id="262" name="Рисунок 26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63" name="Группа 262"/>
          <p:cNvGrpSpPr/>
          <p:nvPr/>
        </p:nvGrpSpPr>
        <p:grpSpPr>
          <a:xfrm>
            <a:off x="5064766" y="3143999"/>
            <a:ext cx="4701666" cy="255332"/>
            <a:chOff x="41142" y="2075259"/>
            <a:chExt cx="4701666" cy="255331"/>
          </a:xfrm>
        </p:grpSpPr>
        <p:sp>
          <p:nvSpPr>
            <p:cNvPr id="264" name="TextBox 263"/>
            <p:cNvSpPr txBox="1"/>
            <p:nvPr/>
          </p:nvSpPr>
          <p:spPr>
            <a:xfrm>
              <a:off x="388184" y="2075259"/>
              <a:ext cx="4354624" cy="252376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200 000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</a:t>
              </a:r>
              <a:r>
                <a:rPr lang="ru-RU" sz="1300" spc="-40" dirty="0">
                  <a:cs typeface="Miriam Fixed" panose="020B0509050101010101" pitchFamily="49" charset="-79"/>
                </a:rPr>
                <a:t>.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 </a:t>
              </a:r>
              <a:r>
                <a:rPr lang="ru-RU" sz="1300" dirty="0" smtClean="0">
                  <a:solidFill>
                    <a:srgbClr val="000000"/>
                  </a:solidFill>
                </a:rPr>
                <a:t>уничтожение вертолета</a:t>
              </a:r>
              <a:endParaRPr lang="ru-RU" sz="1300" dirty="0">
                <a:solidFill>
                  <a:srgbClr val="000000"/>
                </a:solidFill>
              </a:endParaRPr>
            </a:p>
          </p:txBody>
        </p:sp>
        <p:pic>
          <p:nvPicPr>
            <p:cNvPr id="265" name="Рисунок 26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66" name="Группа 265"/>
          <p:cNvGrpSpPr/>
          <p:nvPr/>
        </p:nvGrpSpPr>
        <p:grpSpPr>
          <a:xfrm>
            <a:off x="5064766" y="3512431"/>
            <a:ext cx="4701666" cy="280864"/>
            <a:chOff x="41142" y="2075259"/>
            <a:chExt cx="4701666" cy="255331"/>
          </a:xfrm>
        </p:grpSpPr>
        <p:sp>
          <p:nvSpPr>
            <p:cNvPr id="267" name="TextBox 266"/>
            <p:cNvSpPr txBox="1"/>
            <p:nvPr/>
          </p:nvSpPr>
          <p:spPr>
            <a:xfrm>
              <a:off x="388184" y="2075259"/>
              <a:ext cx="4354624" cy="229434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5</a:t>
              </a: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0 000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руб.  </a:t>
              </a:r>
              <a:r>
                <a:rPr lang="ru-RU" sz="1300" spc="-40" dirty="0">
                  <a:cs typeface="Miriam Fixed" panose="020B0509050101010101" pitchFamily="49" charset="-79"/>
                </a:rPr>
                <a:t>у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ничтожение </a:t>
              </a:r>
              <a:r>
                <a:rPr lang="ru-RU" sz="1300" dirty="0" smtClean="0">
                  <a:solidFill>
                    <a:srgbClr val="000000"/>
                  </a:solidFill>
                </a:rPr>
                <a:t>ББМ </a:t>
              </a:r>
              <a:r>
                <a:rPr lang="ru-RU" sz="1300" dirty="0">
                  <a:solidFill>
                    <a:srgbClr val="000000"/>
                  </a:solidFill>
                </a:rPr>
                <a:t>(БМП, БМД ,БТР, МТЛБ) </a:t>
              </a:r>
            </a:p>
          </p:txBody>
        </p:sp>
        <p:pic>
          <p:nvPicPr>
            <p:cNvPr id="268" name="Рисунок 26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69" name="Группа 268"/>
          <p:cNvGrpSpPr/>
          <p:nvPr/>
        </p:nvGrpSpPr>
        <p:grpSpPr>
          <a:xfrm>
            <a:off x="5064766" y="2775568"/>
            <a:ext cx="4701666" cy="255331"/>
            <a:chOff x="41142" y="2075259"/>
            <a:chExt cx="4701666" cy="255331"/>
          </a:xfrm>
        </p:grpSpPr>
        <p:sp>
          <p:nvSpPr>
            <p:cNvPr id="270" name="TextBox 269"/>
            <p:cNvSpPr txBox="1"/>
            <p:nvPr/>
          </p:nvSpPr>
          <p:spPr>
            <a:xfrm>
              <a:off x="388184" y="2075259"/>
              <a:ext cx="4354624" cy="252377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500 000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</a:t>
              </a:r>
              <a:r>
                <a:rPr lang="ru-RU" sz="1300" spc="-40" dirty="0">
                  <a:cs typeface="Miriam Fixed" panose="020B0509050101010101" pitchFamily="49" charset="-79"/>
                </a:rPr>
                <a:t>. </a:t>
              </a:r>
              <a:r>
                <a:rPr lang="ru-RU" sz="1300" dirty="0" smtClean="0">
                  <a:solidFill>
                    <a:srgbClr val="000000"/>
                  </a:solidFill>
                </a:rPr>
                <a:t>уничтожение танка </a:t>
              </a:r>
              <a:r>
                <a:rPr lang="en-US" sz="1300" dirty="0" smtClean="0">
                  <a:solidFill>
                    <a:srgbClr val="000000"/>
                  </a:solidFill>
                </a:rPr>
                <a:t>Leopard</a:t>
              </a:r>
              <a:r>
                <a:rPr lang="ru-RU" sz="1300" dirty="0" smtClean="0">
                  <a:solidFill>
                    <a:srgbClr val="000000"/>
                  </a:solidFill>
                </a:rPr>
                <a:t>, </a:t>
              </a:r>
              <a:r>
                <a:rPr lang="en-US" sz="1300" dirty="0" smtClean="0">
                  <a:solidFill>
                    <a:srgbClr val="000000"/>
                  </a:solidFill>
                </a:rPr>
                <a:t>Abrams</a:t>
              </a:r>
              <a:r>
                <a:rPr lang="ru-RU" sz="1300" dirty="0" smtClean="0">
                  <a:solidFill>
                    <a:srgbClr val="000000"/>
                  </a:solidFill>
                </a:rPr>
                <a:t>, </a:t>
              </a:r>
              <a:r>
                <a:rPr lang="en-US" sz="1300" dirty="0" smtClean="0">
                  <a:solidFill>
                    <a:srgbClr val="000000"/>
                  </a:solidFill>
                </a:rPr>
                <a:t>Challenger</a:t>
              </a:r>
              <a:r>
                <a:rPr lang="ru-RU" sz="1300" dirty="0" smtClean="0">
                  <a:solidFill>
                    <a:srgbClr val="000000"/>
                  </a:solidFill>
                </a:rPr>
                <a:t> </a:t>
              </a:r>
              <a:endParaRPr lang="ru-RU" sz="1300" dirty="0">
                <a:solidFill>
                  <a:srgbClr val="000000"/>
                </a:solidFill>
              </a:endParaRPr>
            </a:p>
          </p:txBody>
        </p:sp>
        <p:pic>
          <p:nvPicPr>
            <p:cNvPr id="271" name="Рисунок 27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72" name="Группа 271"/>
          <p:cNvGrpSpPr/>
          <p:nvPr/>
        </p:nvGrpSpPr>
        <p:grpSpPr>
          <a:xfrm>
            <a:off x="5064766" y="3718655"/>
            <a:ext cx="4701666" cy="412421"/>
            <a:chOff x="41142" y="2075259"/>
            <a:chExt cx="4701666" cy="374929"/>
          </a:xfrm>
        </p:grpSpPr>
        <p:sp>
          <p:nvSpPr>
            <p:cNvPr id="273" name="TextBox 272"/>
            <p:cNvSpPr txBox="1"/>
            <p:nvPr/>
          </p:nvSpPr>
          <p:spPr>
            <a:xfrm>
              <a:off x="388184" y="2075259"/>
              <a:ext cx="4354624" cy="374929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50 000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руб. уничтожение </a:t>
              </a:r>
              <a:r>
                <a:rPr lang="ru-RU" sz="1300" spc="-40" dirty="0">
                  <a:cs typeface="Miriam Fixed" panose="020B0509050101010101" pitchFamily="49" charset="-79"/>
                </a:rPr>
                <a:t>САУ, ЗРУ (С-300, "Бук", "Тор", "Оса"), БМ РСЗО </a:t>
              </a:r>
            </a:p>
          </p:txBody>
        </p:sp>
        <p:pic>
          <p:nvPicPr>
            <p:cNvPr id="274" name="Рисунок 27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75" name="Группа 274"/>
          <p:cNvGrpSpPr/>
          <p:nvPr/>
        </p:nvGrpSpPr>
        <p:grpSpPr>
          <a:xfrm>
            <a:off x="5064766" y="4056436"/>
            <a:ext cx="4867533" cy="423081"/>
            <a:chOff x="41142" y="2075259"/>
            <a:chExt cx="4701666" cy="384619"/>
          </a:xfrm>
        </p:grpSpPr>
        <p:sp>
          <p:nvSpPr>
            <p:cNvPr id="276" name="TextBox 275"/>
            <p:cNvSpPr txBox="1"/>
            <p:nvPr/>
          </p:nvSpPr>
          <p:spPr>
            <a:xfrm>
              <a:off x="388184" y="2084950"/>
              <a:ext cx="4354624" cy="374928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50 000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руб. уничтожение </a:t>
              </a:r>
              <a:r>
                <a:rPr lang="ru-RU" sz="1300" spc="-40" dirty="0" err="1">
                  <a:cs typeface="Miriam Fixed" panose="020B0509050101010101" pitchFamily="49" charset="-79"/>
                </a:rPr>
                <a:t>БпЛА</a:t>
              </a:r>
              <a:r>
                <a:rPr lang="ru-RU" sz="1300" spc="-40" dirty="0">
                  <a:cs typeface="Miriam Fixed" panose="020B0509050101010101" pitchFamily="49" charset="-79"/>
                </a:rPr>
                <a:t> (средней дальности),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ракеты «Точка – У», снарядов РСЗО «Ольха», «Смерч», «Ураган», HIMARS </a:t>
              </a:r>
              <a:endParaRPr lang="ru-RU" sz="13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277" name="Рисунок 27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78" name="Группа 277"/>
          <p:cNvGrpSpPr/>
          <p:nvPr/>
        </p:nvGrpSpPr>
        <p:grpSpPr>
          <a:xfrm>
            <a:off x="5064766" y="4404877"/>
            <a:ext cx="4928794" cy="285826"/>
            <a:chOff x="41142" y="2075259"/>
            <a:chExt cx="4833836" cy="259840"/>
          </a:xfrm>
        </p:grpSpPr>
        <p:sp>
          <p:nvSpPr>
            <p:cNvPr id="279" name="TextBox 278"/>
            <p:cNvSpPr txBox="1"/>
            <p:nvPr/>
          </p:nvSpPr>
          <p:spPr>
            <a:xfrm>
              <a:off x="388184" y="2096573"/>
              <a:ext cx="4486794" cy="238526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3 000 000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руб. единовременная выплата при ранении </a:t>
              </a:r>
              <a:r>
                <a:rPr lang="ru-RU" sz="1300" spc="-40" dirty="0">
                  <a:cs typeface="Miriam Fixed" panose="020B0509050101010101" pitchFamily="49" charset="-79"/>
                </a:rPr>
                <a:t>(Указ № 98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)</a:t>
              </a:r>
              <a:endParaRPr lang="ru-RU" sz="13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280" name="Рисунок 27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81" name="Группа 280"/>
          <p:cNvGrpSpPr/>
          <p:nvPr/>
        </p:nvGrpSpPr>
        <p:grpSpPr>
          <a:xfrm>
            <a:off x="5064766" y="5842901"/>
            <a:ext cx="4701666" cy="419231"/>
            <a:chOff x="41142" y="2075259"/>
            <a:chExt cx="4701666" cy="381117"/>
          </a:xfrm>
        </p:grpSpPr>
        <p:sp>
          <p:nvSpPr>
            <p:cNvPr id="282" name="TextBox 281"/>
            <p:cNvSpPr txBox="1"/>
            <p:nvPr/>
          </p:nvSpPr>
          <p:spPr>
            <a:xfrm>
              <a:off x="388184" y="2081450"/>
              <a:ext cx="4354624" cy="374926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5</a:t>
              </a: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 000 000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руб. единовременная выплата членам семьи в случае гибели </a:t>
              </a:r>
              <a:r>
                <a:rPr lang="ru-RU" sz="1300" spc="-40" dirty="0">
                  <a:cs typeface="Miriam Fixed" panose="020B0509050101010101" pitchFamily="49" charset="-79"/>
                </a:rPr>
                <a:t>военнослужащего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 (Указ № 98)</a:t>
              </a:r>
              <a:endParaRPr lang="ru-RU" sz="13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283" name="Рисунок 28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84" name="Группа 283"/>
          <p:cNvGrpSpPr/>
          <p:nvPr/>
        </p:nvGrpSpPr>
        <p:grpSpPr>
          <a:xfrm>
            <a:off x="5064766" y="6187492"/>
            <a:ext cx="4701666" cy="422423"/>
            <a:chOff x="41142" y="2075259"/>
            <a:chExt cx="4701666" cy="384018"/>
          </a:xfrm>
        </p:grpSpPr>
        <p:sp>
          <p:nvSpPr>
            <p:cNvPr id="285" name="TextBox 284"/>
            <p:cNvSpPr txBox="1"/>
            <p:nvPr/>
          </p:nvSpPr>
          <p:spPr>
            <a:xfrm>
              <a:off x="388184" y="2075259"/>
              <a:ext cx="4354624" cy="384018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3 131  729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руб. единовременная страховая выплата </a:t>
              </a:r>
              <a:r>
                <a:rPr lang="ru-RU" sz="1300" spc="-40" dirty="0">
                  <a:cs typeface="Miriam Fixed" panose="020B0509050101010101" pitchFamily="49" charset="-79"/>
                </a:rPr>
                <a:t>членам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семьи </a:t>
              </a:r>
              <a:r>
                <a:rPr lang="ru-RU" sz="1300" spc="-40" dirty="0">
                  <a:cs typeface="Miriam Fixed" panose="020B0509050101010101" pitchFamily="49" charset="-79"/>
                </a:rPr>
                <a:t>в случае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гибели военнослужащего (Закон № 52-ФЗ) </a:t>
              </a:r>
              <a:endParaRPr lang="ru-RU" sz="13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286" name="Рисунок 28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87" name="Группа 286"/>
          <p:cNvGrpSpPr/>
          <p:nvPr/>
        </p:nvGrpSpPr>
        <p:grpSpPr>
          <a:xfrm>
            <a:off x="5064766" y="6513509"/>
            <a:ext cx="4679469" cy="422423"/>
            <a:chOff x="-68862" y="5794077"/>
            <a:chExt cx="4679469" cy="422423"/>
          </a:xfrm>
        </p:grpSpPr>
        <p:pic>
          <p:nvPicPr>
            <p:cNvPr id="288" name="Рисунок 28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68862" y="5794077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sp>
          <p:nvSpPr>
            <p:cNvPr id="289" name="TextBox 288"/>
            <p:cNvSpPr txBox="1"/>
            <p:nvPr/>
          </p:nvSpPr>
          <p:spPr>
            <a:xfrm>
              <a:off x="255983" y="5794077"/>
              <a:ext cx="4354624" cy="422423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4 697  564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руб. единовременная страховая выплата </a:t>
              </a:r>
              <a:r>
                <a:rPr lang="ru-RU" sz="1300" spc="-40" dirty="0">
                  <a:cs typeface="Miriam Fixed" panose="020B0509050101010101" pitchFamily="49" charset="-79"/>
                </a:rPr>
                <a:t>членам семьи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в </a:t>
              </a:r>
              <a:r>
                <a:rPr lang="ru-RU" sz="1300" spc="-40" dirty="0">
                  <a:cs typeface="Miriam Fixed" panose="020B0509050101010101" pitchFamily="49" charset="-79"/>
                </a:rPr>
                <a:t>случае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гибели военнослужащего (Закон № 306-ФЗ) </a:t>
              </a:r>
              <a:endParaRPr lang="ru-RU" sz="1300" spc="-40" dirty="0">
                <a:cs typeface="Miriam Fixed" panose="020B0509050101010101" pitchFamily="49" charset="-79"/>
              </a:endParaRPr>
            </a:p>
          </p:txBody>
        </p:sp>
      </p:grpSp>
      <p:grpSp>
        <p:nvGrpSpPr>
          <p:cNvPr id="290" name="Группа 289"/>
          <p:cNvGrpSpPr/>
          <p:nvPr/>
        </p:nvGrpSpPr>
        <p:grpSpPr>
          <a:xfrm>
            <a:off x="5064766" y="5147335"/>
            <a:ext cx="4928794" cy="422423"/>
            <a:chOff x="41142" y="2075259"/>
            <a:chExt cx="4833836" cy="384019"/>
          </a:xfrm>
        </p:grpSpPr>
        <p:sp>
          <p:nvSpPr>
            <p:cNvPr id="291" name="TextBox 290"/>
            <p:cNvSpPr txBox="1"/>
            <p:nvPr/>
          </p:nvSpPr>
          <p:spPr>
            <a:xfrm>
              <a:off x="388184" y="2075259"/>
              <a:ext cx="4486794" cy="384019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78 293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руб. единовременная страховая выплата при легком увечье (ранении, травме, контузии) (Закон № 52-ФЗ)</a:t>
              </a:r>
              <a:endParaRPr lang="ru-RU" sz="13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292" name="Рисунок 29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96" name="Группа 295"/>
          <p:cNvGrpSpPr/>
          <p:nvPr/>
        </p:nvGrpSpPr>
        <p:grpSpPr>
          <a:xfrm>
            <a:off x="5064766" y="5495118"/>
            <a:ext cx="4928794" cy="422423"/>
            <a:chOff x="41142" y="2075259"/>
            <a:chExt cx="4833836" cy="384019"/>
          </a:xfrm>
        </p:grpSpPr>
        <p:sp>
          <p:nvSpPr>
            <p:cNvPr id="297" name="TextBox 296"/>
            <p:cNvSpPr txBox="1"/>
            <p:nvPr/>
          </p:nvSpPr>
          <p:spPr>
            <a:xfrm>
              <a:off x="388184" y="2075259"/>
              <a:ext cx="4486794" cy="384019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313 172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руб. единовременная страховая выплата при тяжелом </a:t>
              </a:r>
              <a:r>
                <a:rPr lang="ru-RU" sz="1300" spc="-40" dirty="0">
                  <a:cs typeface="Miriam Fixed" panose="020B0509050101010101" pitchFamily="49" charset="-79"/>
                </a:rPr>
                <a:t>увечье (ранении, травме, контузии)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 (Закон № 52-ФЗ)</a:t>
              </a:r>
              <a:endParaRPr lang="ru-RU" sz="13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298" name="Рисунок 29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99" name="Группа 298"/>
          <p:cNvGrpSpPr/>
          <p:nvPr/>
        </p:nvGrpSpPr>
        <p:grpSpPr>
          <a:xfrm>
            <a:off x="5064766" y="4616063"/>
            <a:ext cx="4928794" cy="605912"/>
            <a:chOff x="41142" y="2075259"/>
            <a:chExt cx="4833836" cy="550826"/>
          </a:xfrm>
        </p:grpSpPr>
        <p:sp>
          <p:nvSpPr>
            <p:cNvPr id="300" name="TextBox 299"/>
            <p:cNvSpPr txBox="1"/>
            <p:nvPr/>
          </p:nvSpPr>
          <p:spPr>
            <a:xfrm>
              <a:off x="388184" y="2096573"/>
              <a:ext cx="4486794" cy="529512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3 131 729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руб. единовременное пособие  </a:t>
              </a:r>
              <a:r>
                <a:rPr lang="ru-RU" sz="1300" spc="-40" dirty="0">
                  <a:cs typeface="Miriam Fixed" panose="020B0509050101010101" pitchFamily="49" charset="-79"/>
                </a:rPr>
                <a:t>при увольнении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в </a:t>
              </a:r>
              <a:r>
                <a:rPr lang="ru-RU" sz="1300" spc="-40" dirty="0">
                  <a:cs typeface="Miriam Fixed" panose="020B0509050101010101" pitchFamily="49" charset="-79"/>
                </a:rPr>
                <a:t>связи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/>
              </a:r>
              <a:br>
                <a:rPr lang="ru-RU" sz="1300" spc="-40" dirty="0" smtClean="0">
                  <a:cs typeface="Miriam Fixed" panose="020B0509050101010101" pitchFamily="49" charset="-79"/>
                </a:rPr>
              </a:br>
              <a:r>
                <a:rPr lang="ru-RU" sz="1300" spc="-40" dirty="0" smtClean="0">
                  <a:cs typeface="Miriam Fixed" panose="020B0509050101010101" pitchFamily="49" charset="-79"/>
                </a:rPr>
                <a:t>с </a:t>
              </a:r>
              <a:r>
                <a:rPr lang="ru-RU" sz="1300" spc="-40" dirty="0">
                  <a:cs typeface="Miriam Fixed" panose="020B0509050101010101" pitchFamily="49" charset="-79"/>
                </a:rPr>
                <a:t>признанием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негодным </a:t>
              </a:r>
              <a:r>
                <a:rPr lang="ru-RU" sz="1300" spc="-40" dirty="0">
                  <a:cs typeface="Miriam Fixed" panose="020B0509050101010101" pitchFamily="49" charset="-79"/>
                </a:rPr>
                <a:t>к военной службе вследствие военной травмы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(</a:t>
              </a:r>
              <a:r>
                <a:rPr lang="ru-RU" sz="1300" spc="-40" dirty="0">
                  <a:cs typeface="Miriam Fixed" panose="020B0509050101010101" pitchFamily="49" charset="-79"/>
                </a:rPr>
                <a:t>Закон № 306-ФЗ)</a:t>
              </a:r>
            </a:p>
          </p:txBody>
        </p:sp>
        <p:pic>
          <p:nvPicPr>
            <p:cNvPr id="301" name="Рисунок 30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302" name="Группа 301"/>
          <p:cNvGrpSpPr/>
          <p:nvPr/>
        </p:nvGrpSpPr>
        <p:grpSpPr>
          <a:xfrm>
            <a:off x="5064766" y="2956259"/>
            <a:ext cx="4889644" cy="262380"/>
            <a:chOff x="41142" y="2075259"/>
            <a:chExt cx="4701666" cy="262380"/>
          </a:xfrm>
        </p:grpSpPr>
        <p:sp>
          <p:nvSpPr>
            <p:cNvPr id="303" name="TextBox 302"/>
            <p:cNvSpPr txBox="1"/>
            <p:nvPr/>
          </p:nvSpPr>
          <p:spPr>
            <a:xfrm>
              <a:off x="388184" y="2075259"/>
              <a:ext cx="4354624" cy="262380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en-US" sz="1300" b="1" spc="-3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3</a:t>
              </a:r>
              <a:r>
                <a:rPr lang="ru-RU" sz="1300" b="1" spc="-3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00 000 </a:t>
              </a:r>
              <a:r>
                <a:rPr lang="ru-RU" sz="1300" spc="-30" dirty="0">
                  <a:cs typeface="Miriam Fixed" panose="020B0509050101010101" pitchFamily="49" charset="-79"/>
                </a:rPr>
                <a:t>руб. </a:t>
              </a:r>
              <a:r>
                <a:rPr lang="ru-RU" sz="1300" spc="-40" dirty="0">
                  <a:solidFill>
                    <a:srgbClr val="000000"/>
                  </a:solidFill>
                </a:rPr>
                <a:t>уничтожение пусковой установки </a:t>
              </a:r>
              <a:r>
                <a:rPr lang="en-US" sz="1300" spc="-40" dirty="0">
                  <a:solidFill>
                    <a:srgbClr val="000000"/>
                  </a:solidFill>
                </a:rPr>
                <a:t>HIMERS</a:t>
              </a:r>
              <a:r>
                <a:rPr lang="ru-RU" sz="1300" spc="-40" dirty="0">
                  <a:solidFill>
                    <a:srgbClr val="000000"/>
                  </a:solidFill>
                </a:rPr>
                <a:t>, «Точка - У</a:t>
              </a:r>
              <a:r>
                <a:rPr lang="ru-RU" sz="1300" spc="-40" dirty="0" smtClean="0">
                  <a:solidFill>
                    <a:srgbClr val="000000"/>
                  </a:solidFill>
                </a:rPr>
                <a:t>»</a:t>
              </a:r>
              <a:endParaRPr lang="ru-RU" sz="1300" spc="-40" dirty="0">
                <a:solidFill>
                  <a:srgbClr val="000000"/>
                </a:solidFill>
              </a:endParaRPr>
            </a:p>
          </p:txBody>
        </p:sp>
        <p:pic>
          <p:nvPicPr>
            <p:cNvPr id="304" name="Рисунок 30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305" name="Группа 304"/>
          <p:cNvGrpSpPr/>
          <p:nvPr/>
        </p:nvGrpSpPr>
        <p:grpSpPr>
          <a:xfrm>
            <a:off x="5064766" y="692696"/>
            <a:ext cx="4860170" cy="435341"/>
            <a:chOff x="78644" y="514843"/>
            <a:chExt cx="4636555" cy="435341"/>
          </a:xfrm>
        </p:grpSpPr>
        <p:sp>
          <p:nvSpPr>
            <p:cNvPr id="306" name="TextBox 305"/>
            <p:cNvSpPr txBox="1"/>
            <p:nvPr/>
          </p:nvSpPr>
          <p:spPr>
            <a:xfrm>
              <a:off x="425684" y="514843"/>
              <a:ext cx="4289515" cy="256352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15 000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 </a:t>
              </a:r>
              <a:r>
                <a:rPr lang="ru-RU" sz="1300" spc="-40" dirty="0">
                  <a:cs typeface="Miriam Fixed" panose="020B0509050101010101" pitchFamily="49" charset="-79"/>
                </a:rPr>
                <a:t>руб.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ежемесячная социальная выплата</a:t>
              </a:r>
              <a:endParaRPr lang="ru-RU" sz="13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307" name="Рисунок 30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644" y="694853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308" name="Группа 307"/>
          <p:cNvGrpSpPr/>
          <p:nvPr/>
        </p:nvGrpSpPr>
        <p:grpSpPr>
          <a:xfrm>
            <a:off x="5064766" y="1218524"/>
            <a:ext cx="4636556" cy="801501"/>
            <a:chOff x="78643" y="1258710"/>
            <a:chExt cx="4636556" cy="801501"/>
          </a:xfrm>
        </p:grpSpPr>
        <p:sp>
          <p:nvSpPr>
            <p:cNvPr id="309" name="TextBox 308"/>
            <p:cNvSpPr txBox="1"/>
            <p:nvPr/>
          </p:nvSpPr>
          <p:spPr>
            <a:xfrm>
              <a:off x="425684" y="1258710"/>
              <a:ext cx="4289515" cy="801501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7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сохраняется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 </a:t>
              </a:r>
              <a:r>
                <a:rPr lang="ru-RU" sz="1300" spc="-40" dirty="0">
                  <a:cs typeface="Miriam Fixed" panose="020B0509050101010101" pitchFamily="49" charset="-79"/>
                </a:rPr>
                <a:t>ежемесячная социальная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выплата в размере </a:t>
              </a:r>
              <a:br>
                <a:rPr lang="ru-RU" sz="1300" spc="-40" dirty="0" smtClean="0">
                  <a:cs typeface="Miriam Fixed" panose="020B0509050101010101" pitchFamily="49" charset="-79"/>
                </a:rPr>
              </a:br>
              <a:r>
                <a:rPr lang="ru-RU" sz="1300" spc="-40" dirty="0" smtClean="0">
                  <a:cs typeface="Miriam Fixed" panose="020B0509050101010101" pitchFamily="49" charset="-79"/>
                </a:rPr>
                <a:t>15 тыс. руб., </a:t>
              </a:r>
              <a:r>
                <a:rPr lang="ru-RU" sz="1300" spc="-40" dirty="0">
                  <a:cs typeface="Miriam Fixed" panose="020B0509050101010101" pitchFamily="49" charset="-79"/>
                </a:rPr>
                <a:t>2 оклада по воинской должности и суточные выплаты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за военнослужащими, выведенными в район восстановления, находящимися на лечении, в отпуске </a:t>
              </a:r>
              <a:br>
                <a:rPr lang="ru-RU" sz="1300" spc="-40" dirty="0" smtClean="0">
                  <a:cs typeface="Miriam Fixed" panose="020B0509050101010101" pitchFamily="49" charset="-79"/>
                </a:rPr>
              </a:br>
              <a:r>
                <a:rPr lang="ru-RU" sz="1300" spc="-40" dirty="0" smtClean="0">
                  <a:cs typeface="Miriam Fixed" panose="020B0509050101010101" pitchFamily="49" charset="-79"/>
                </a:rPr>
                <a:t>и командировке </a:t>
              </a:r>
              <a:endParaRPr lang="ru-RU" sz="13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310" name="Рисунок 30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643" y="1308067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146" name="Группа 145"/>
          <p:cNvGrpSpPr/>
          <p:nvPr/>
        </p:nvGrpSpPr>
        <p:grpSpPr>
          <a:xfrm>
            <a:off x="44581" y="668946"/>
            <a:ext cx="4860170" cy="449626"/>
            <a:chOff x="78644" y="694853"/>
            <a:chExt cx="4636555" cy="449626"/>
          </a:xfrm>
        </p:grpSpPr>
        <p:sp>
          <p:nvSpPr>
            <p:cNvPr id="147" name="TextBox 146"/>
            <p:cNvSpPr txBox="1"/>
            <p:nvPr/>
          </p:nvSpPr>
          <p:spPr>
            <a:xfrm>
              <a:off x="425684" y="888127"/>
              <a:ext cx="4289515" cy="256352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lang="ru-RU" sz="1300" spc="-40" dirty="0">
                  <a:cs typeface="Miriam Fixed" panose="020B0509050101010101" pitchFamily="49" charset="-79"/>
                </a:rPr>
                <a:t>от </a:t>
              </a:r>
              <a:r>
                <a:rPr lang="ru-RU" sz="1300" b="1" spc="-4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773</a:t>
              </a:r>
              <a:r>
                <a:rPr lang="ru-RU" sz="1300" spc="-40" dirty="0">
                  <a:cs typeface="Miriam Fixed" panose="020B0509050101010101" pitchFamily="49" charset="-79"/>
                </a:rPr>
                <a:t> до </a:t>
              </a:r>
              <a:r>
                <a:rPr lang="ru-RU" sz="1300" b="1" spc="-4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1390</a:t>
              </a:r>
              <a:r>
                <a:rPr lang="ru-RU" sz="1300" spc="-40" dirty="0">
                  <a:cs typeface="Miriam Fixed" panose="020B0509050101010101" pitchFamily="49" charset="-79"/>
                </a:rPr>
                <a:t> руб. в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сутки </a:t>
              </a:r>
              <a:r>
                <a:rPr lang="ru-RU" sz="1300" spc="-40" dirty="0">
                  <a:cs typeface="Miriam Fixed" panose="020B0509050101010101" pitchFamily="49" charset="-79"/>
                </a:rPr>
                <a:t>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(2 оклада по воинской должности)</a:t>
              </a:r>
              <a:endParaRPr lang="ru-RU" sz="13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148" name="Рисунок 14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644" y="694853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149" name="Группа 148"/>
          <p:cNvGrpSpPr/>
          <p:nvPr/>
        </p:nvGrpSpPr>
        <p:grpSpPr>
          <a:xfrm>
            <a:off x="44581" y="1029486"/>
            <a:ext cx="4630306" cy="289967"/>
            <a:chOff x="82221" y="1018100"/>
            <a:chExt cx="4630306" cy="289967"/>
          </a:xfrm>
        </p:grpSpPr>
        <p:sp>
          <p:nvSpPr>
            <p:cNvPr id="150" name="TextBox 149"/>
            <p:cNvSpPr txBox="1"/>
            <p:nvPr/>
          </p:nvSpPr>
          <p:spPr>
            <a:xfrm>
              <a:off x="423012" y="1018100"/>
              <a:ext cx="4289515" cy="256352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4 240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 </a:t>
              </a:r>
              <a:r>
                <a:rPr lang="ru-RU" sz="1300" spc="-40" dirty="0">
                  <a:cs typeface="Miriam Fixed" panose="020B0509050101010101" pitchFamily="49" charset="-79"/>
                </a:rPr>
                <a:t>руб.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суточные выплаты  </a:t>
              </a:r>
              <a:endParaRPr lang="ru-RU" sz="1300" spc="-20" dirty="0">
                <a:cs typeface="Miriam Fixed" panose="020B0509050101010101" pitchFamily="49" charset="-79"/>
              </a:endParaRPr>
            </a:p>
          </p:txBody>
        </p:sp>
        <p:pic>
          <p:nvPicPr>
            <p:cNvPr id="151" name="Рисунок 15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2221" y="1052736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152" name="Группа 151"/>
          <p:cNvGrpSpPr/>
          <p:nvPr/>
        </p:nvGrpSpPr>
        <p:grpSpPr>
          <a:xfrm>
            <a:off x="44581" y="1899166"/>
            <a:ext cx="4636556" cy="255331"/>
            <a:chOff x="78643" y="1308067"/>
            <a:chExt cx="4636556" cy="255331"/>
          </a:xfrm>
        </p:grpSpPr>
        <p:sp>
          <p:nvSpPr>
            <p:cNvPr id="153" name="TextBox 152"/>
            <p:cNvSpPr txBox="1"/>
            <p:nvPr/>
          </p:nvSpPr>
          <p:spPr>
            <a:xfrm>
              <a:off x="425684" y="1308067"/>
              <a:ext cx="4289515" cy="252377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8 000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 </a:t>
              </a:r>
              <a:r>
                <a:rPr lang="ru-RU" sz="1300" spc="-40" dirty="0">
                  <a:cs typeface="Miriam Fixed" panose="020B0509050101010101" pitchFamily="49" charset="-79"/>
                </a:rPr>
                <a:t>руб.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за каждые сутки активных наступательных действий </a:t>
              </a:r>
              <a:endParaRPr lang="ru-RU" sz="1300" spc="-20" dirty="0">
                <a:cs typeface="Miriam Fixed" panose="020B0509050101010101" pitchFamily="49" charset="-79"/>
              </a:endParaRPr>
            </a:p>
          </p:txBody>
        </p:sp>
        <p:pic>
          <p:nvPicPr>
            <p:cNvPr id="154" name="Рисунок 15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643" y="1308067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155" name="Группа 154"/>
          <p:cNvGrpSpPr/>
          <p:nvPr/>
        </p:nvGrpSpPr>
        <p:grpSpPr>
          <a:xfrm>
            <a:off x="44581" y="2079857"/>
            <a:ext cx="4625077" cy="416396"/>
            <a:chOff x="87449" y="1641347"/>
            <a:chExt cx="4625077" cy="416396"/>
          </a:xfrm>
        </p:grpSpPr>
        <p:sp>
          <p:nvSpPr>
            <p:cNvPr id="156" name="TextBox 155"/>
            <p:cNvSpPr txBox="1"/>
            <p:nvPr/>
          </p:nvSpPr>
          <p:spPr>
            <a:xfrm>
              <a:off x="423011" y="1641347"/>
              <a:ext cx="4289515" cy="416396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lang="ru-RU" sz="1300" b="1" spc="-4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50 000</a:t>
              </a:r>
              <a:r>
                <a:rPr lang="ru-RU" sz="1300" spc="-40" dirty="0">
                  <a:cs typeface="Miriam Fixed" panose="020B0509050101010101" pitchFamily="49" charset="-79"/>
                </a:rPr>
                <a:t> руб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. за каждый километр продвижения в составе штурмовых отрядов</a:t>
              </a:r>
              <a:endParaRPr lang="ru-RU" sz="1300" spc="-20" dirty="0">
                <a:cs typeface="Miriam Fixed" panose="020B0509050101010101" pitchFamily="49" charset="-79"/>
              </a:endParaRPr>
            </a:p>
          </p:txBody>
        </p:sp>
        <p:pic>
          <p:nvPicPr>
            <p:cNvPr id="157" name="Рисунок 15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449" y="1641347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158" name="Группа 157"/>
          <p:cNvGrpSpPr/>
          <p:nvPr/>
        </p:nvGrpSpPr>
        <p:grpSpPr>
          <a:xfrm>
            <a:off x="44581" y="2421613"/>
            <a:ext cx="4701666" cy="422423"/>
            <a:chOff x="41142" y="2075259"/>
            <a:chExt cx="4701666" cy="422423"/>
          </a:xfrm>
        </p:grpSpPr>
        <p:sp>
          <p:nvSpPr>
            <p:cNvPr id="159" name="TextBox 158"/>
            <p:cNvSpPr txBox="1"/>
            <p:nvPr/>
          </p:nvSpPr>
          <p:spPr>
            <a:xfrm>
              <a:off x="388184" y="2075259"/>
              <a:ext cx="4354624" cy="422423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1 000 000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</a:t>
              </a:r>
              <a:r>
                <a:rPr lang="ru-RU" sz="1300" spc="-40" dirty="0">
                  <a:cs typeface="Miriam Fixed" panose="020B0509050101010101" pitchFamily="49" charset="-79"/>
                </a:rPr>
                <a:t>. </a:t>
              </a:r>
              <a:r>
                <a:rPr lang="ru-RU" sz="1300" dirty="0" smtClean="0">
                  <a:solidFill>
                    <a:srgbClr val="000000"/>
                  </a:solidFill>
                </a:rPr>
                <a:t>захват танка </a:t>
              </a:r>
              <a:r>
                <a:rPr lang="en-US" sz="1300" dirty="0" smtClean="0">
                  <a:solidFill>
                    <a:srgbClr val="000000"/>
                  </a:solidFill>
                </a:rPr>
                <a:t>Leopard</a:t>
              </a:r>
              <a:r>
                <a:rPr lang="ru-RU" sz="1300" dirty="0" smtClean="0">
                  <a:solidFill>
                    <a:srgbClr val="000000"/>
                  </a:solidFill>
                </a:rPr>
                <a:t>, </a:t>
              </a:r>
              <a:r>
                <a:rPr lang="en-US" sz="1300" dirty="0" smtClean="0">
                  <a:solidFill>
                    <a:srgbClr val="000000"/>
                  </a:solidFill>
                </a:rPr>
                <a:t>Abrams</a:t>
              </a:r>
              <a:r>
                <a:rPr lang="ru-RU" sz="1300" dirty="0" smtClean="0">
                  <a:solidFill>
                    <a:srgbClr val="000000"/>
                  </a:solidFill>
                </a:rPr>
                <a:t>, </a:t>
              </a:r>
              <a:r>
                <a:rPr lang="en-US" sz="1300" dirty="0" smtClean="0">
                  <a:solidFill>
                    <a:srgbClr val="000000"/>
                  </a:solidFill>
                </a:rPr>
                <a:t>Challenger</a:t>
              </a:r>
              <a:r>
                <a:rPr lang="ru-RU" sz="1300" dirty="0" smtClean="0">
                  <a:solidFill>
                    <a:srgbClr val="000000"/>
                  </a:solidFill>
                </a:rPr>
                <a:t>,  </a:t>
              </a:r>
              <a:r>
                <a:rPr lang="ru-RU" sz="1300" dirty="0">
                  <a:solidFill>
                    <a:srgbClr val="000000"/>
                  </a:solidFill>
                </a:rPr>
                <a:t>пусковой установки </a:t>
              </a:r>
              <a:r>
                <a:rPr lang="ru-RU" sz="1300" dirty="0" smtClean="0">
                  <a:solidFill>
                    <a:srgbClr val="000000"/>
                  </a:solidFill>
                </a:rPr>
                <a:t>HIMARS </a:t>
              </a:r>
              <a:endParaRPr lang="ru-RU" sz="1300" dirty="0">
                <a:solidFill>
                  <a:srgbClr val="000000"/>
                </a:solidFill>
              </a:endParaRPr>
            </a:p>
          </p:txBody>
        </p:sp>
        <p:pic>
          <p:nvPicPr>
            <p:cNvPr id="160" name="Рисунок 15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161" name="Группа 160"/>
          <p:cNvGrpSpPr/>
          <p:nvPr/>
        </p:nvGrpSpPr>
        <p:grpSpPr>
          <a:xfrm>
            <a:off x="44581" y="3318519"/>
            <a:ext cx="4701666" cy="262380"/>
            <a:chOff x="41142" y="2075259"/>
            <a:chExt cx="4701666" cy="262380"/>
          </a:xfrm>
        </p:grpSpPr>
        <p:sp>
          <p:nvSpPr>
            <p:cNvPr id="162" name="TextBox 161"/>
            <p:cNvSpPr txBox="1"/>
            <p:nvPr/>
          </p:nvSpPr>
          <p:spPr>
            <a:xfrm>
              <a:off x="388184" y="2075259"/>
              <a:ext cx="4354624" cy="262380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100 000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</a:t>
              </a:r>
              <a:r>
                <a:rPr lang="ru-RU" sz="1300" spc="-40" dirty="0">
                  <a:cs typeface="Miriam Fixed" panose="020B0509050101010101" pitchFamily="49" charset="-79"/>
                </a:rPr>
                <a:t>. </a:t>
              </a:r>
              <a:r>
                <a:rPr lang="ru-RU" sz="1300" dirty="0" smtClean="0">
                  <a:solidFill>
                    <a:srgbClr val="000000"/>
                  </a:solidFill>
                </a:rPr>
                <a:t> уничтожение танка </a:t>
              </a:r>
              <a:endParaRPr lang="ru-RU" sz="1300" dirty="0">
                <a:solidFill>
                  <a:srgbClr val="000000"/>
                </a:solidFill>
              </a:endParaRPr>
            </a:p>
          </p:txBody>
        </p:sp>
        <p:pic>
          <p:nvPicPr>
            <p:cNvPr id="163" name="Рисунок 16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164" name="Группа 163"/>
          <p:cNvGrpSpPr/>
          <p:nvPr/>
        </p:nvGrpSpPr>
        <p:grpSpPr>
          <a:xfrm>
            <a:off x="44581" y="3137827"/>
            <a:ext cx="4701666" cy="255332"/>
            <a:chOff x="41142" y="2075259"/>
            <a:chExt cx="4701666" cy="255331"/>
          </a:xfrm>
        </p:grpSpPr>
        <p:sp>
          <p:nvSpPr>
            <p:cNvPr id="165" name="TextBox 164"/>
            <p:cNvSpPr txBox="1"/>
            <p:nvPr/>
          </p:nvSpPr>
          <p:spPr>
            <a:xfrm>
              <a:off x="388184" y="2075259"/>
              <a:ext cx="4354624" cy="252376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200 000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</a:t>
              </a:r>
              <a:r>
                <a:rPr lang="ru-RU" sz="1300" spc="-40" dirty="0">
                  <a:cs typeface="Miriam Fixed" panose="020B0509050101010101" pitchFamily="49" charset="-79"/>
                </a:rPr>
                <a:t>.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 </a:t>
              </a:r>
              <a:r>
                <a:rPr lang="ru-RU" sz="1300" dirty="0" smtClean="0">
                  <a:solidFill>
                    <a:srgbClr val="000000"/>
                  </a:solidFill>
                </a:rPr>
                <a:t>уничтожение вертолета</a:t>
              </a:r>
              <a:endParaRPr lang="ru-RU" sz="1300" dirty="0">
                <a:solidFill>
                  <a:srgbClr val="000000"/>
                </a:solidFill>
              </a:endParaRPr>
            </a:p>
          </p:txBody>
        </p:sp>
        <p:pic>
          <p:nvPicPr>
            <p:cNvPr id="166" name="Рисунок 16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168" name="Группа 167"/>
          <p:cNvGrpSpPr/>
          <p:nvPr/>
        </p:nvGrpSpPr>
        <p:grpSpPr>
          <a:xfrm>
            <a:off x="44581" y="3506259"/>
            <a:ext cx="4701666" cy="280864"/>
            <a:chOff x="41142" y="2075259"/>
            <a:chExt cx="4701666" cy="255331"/>
          </a:xfrm>
        </p:grpSpPr>
        <p:sp>
          <p:nvSpPr>
            <p:cNvPr id="170" name="TextBox 169"/>
            <p:cNvSpPr txBox="1"/>
            <p:nvPr/>
          </p:nvSpPr>
          <p:spPr>
            <a:xfrm>
              <a:off x="388184" y="2075259"/>
              <a:ext cx="4354624" cy="229434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5</a:t>
              </a: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0 000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руб.  </a:t>
              </a:r>
              <a:r>
                <a:rPr lang="ru-RU" sz="1300" spc="-40" dirty="0">
                  <a:cs typeface="Miriam Fixed" panose="020B0509050101010101" pitchFamily="49" charset="-79"/>
                </a:rPr>
                <a:t>у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ничтожение </a:t>
              </a:r>
              <a:r>
                <a:rPr lang="ru-RU" sz="1300" dirty="0" smtClean="0">
                  <a:solidFill>
                    <a:srgbClr val="000000"/>
                  </a:solidFill>
                </a:rPr>
                <a:t>ББМ </a:t>
              </a:r>
              <a:r>
                <a:rPr lang="ru-RU" sz="1300" dirty="0">
                  <a:solidFill>
                    <a:srgbClr val="000000"/>
                  </a:solidFill>
                </a:rPr>
                <a:t>(БМП, БМД ,БТР, МТЛБ) </a:t>
              </a:r>
            </a:p>
          </p:txBody>
        </p:sp>
        <p:pic>
          <p:nvPicPr>
            <p:cNvPr id="172" name="Рисунок 17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174" name="Группа 173"/>
          <p:cNvGrpSpPr/>
          <p:nvPr/>
        </p:nvGrpSpPr>
        <p:grpSpPr>
          <a:xfrm>
            <a:off x="44581" y="2769396"/>
            <a:ext cx="4701666" cy="255331"/>
            <a:chOff x="41142" y="2075259"/>
            <a:chExt cx="4701666" cy="255331"/>
          </a:xfrm>
        </p:grpSpPr>
        <p:sp>
          <p:nvSpPr>
            <p:cNvPr id="180" name="TextBox 179"/>
            <p:cNvSpPr txBox="1"/>
            <p:nvPr/>
          </p:nvSpPr>
          <p:spPr>
            <a:xfrm>
              <a:off x="388184" y="2075259"/>
              <a:ext cx="4354624" cy="252377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500 000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</a:t>
              </a:r>
              <a:r>
                <a:rPr lang="ru-RU" sz="1300" spc="-40" dirty="0">
                  <a:cs typeface="Miriam Fixed" panose="020B0509050101010101" pitchFamily="49" charset="-79"/>
                </a:rPr>
                <a:t>. </a:t>
              </a:r>
              <a:r>
                <a:rPr lang="ru-RU" sz="1300" dirty="0" smtClean="0">
                  <a:solidFill>
                    <a:srgbClr val="000000"/>
                  </a:solidFill>
                </a:rPr>
                <a:t>уничтожение танка </a:t>
              </a:r>
              <a:r>
                <a:rPr lang="en-US" sz="1300" dirty="0" smtClean="0">
                  <a:solidFill>
                    <a:srgbClr val="000000"/>
                  </a:solidFill>
                </a:rPr>
                <a:t>Leopard</a:t>
              </a:r>
              <a:r>
                <a:rPr lang="ru-RU" sz="1300" dirty="0" smtClean="0">
                  <a:solidFill>
                    <a:srgbClr val="000000"/>
                  </a:solidFill>
                </a:rPr>
                <a:t>, </a:t>
              </a:r>
              <a:r>
                <a:rPr lang="en-US" sz="1300" dirty="0" smtClean="0">
                  <a:solidFill>
                    <a:srgbClr val="000000"/>
                  </a:solidFill>
                </a:rPr>
                <a:t>Abrams</a:t>
              </a:r>
              <a:r>
                <a:rPr lang="ru-RU" sz="1300" dirty="0" smtClean="0">
                  <a:solidFill>
                    <a:srgbClr val="000000"/>
                  </a:solidFill>
                </a:rPr>
                <a:t>, </a:t>
              </a:r>
              <a:r>
                <a:rPr lang="en-US" sz="1300" dirty="0" smtClean="0">
                  <a:solidFill>
                    <a:srgbClr val="000000"/>
                  </a:solidFill>
                </a:rPr>
                <a:t>Challenger</a:t>
              </a:r>
              <a:r>
                <a:rPr lang="ru-RU" sz="1300" dirty="0" smtClean="0">
                  <a:solidFill>
                    <a:srgbClr val="000000"/>
                  </a:solidFill>
                </a:rPr>
                <a:t> </a:t>
              </a:r>
              <a:endParaRPr lang="ru-RU" sz="1300" dirty="0">
                <a:solidFill>
                  <a:srgbClr val="000000"/>
                </a:solidFill>
              </a:endParaRPr>
            </a:p>
          </p:txBody>
        </p:sp>
        <p:pic>
          <p:nvPicPr>
            <p:cNvPr id="181" name="Рисунок 18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182" name="Группа 181"/>
          <p:cNvGrpSpPr/>
          <p:nvPr/>
        </p:nvGrpSpPr>
        <p:grpSpPr>
          <a:xfrm>
            <a:off x="44581" y="3712483"/>
            <a:ext cx="4701666" cy="412421"/>
            <a:chOff x="41142" y="2075259"/>
            <a:chExt cx="4701666" cy="374929"/>
          </a:xfrm>
        </p:grpSpPr>
        <p:sp>
          <p:nvSpPr>
            <p:cNvPr id="183" name="TextBox 182"/>
            <p:cNvSpPr txBox="1"/>
            <p:nvPr/>
          </p:nvSpPr>
          <p:spPr>
            <a:xfrm>
              <a:off x="388184" y="2075259"/>
              <a:ext cx="4354624" cy="374929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50 000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руб. уничтожение </a:t>
              </a:r>
              <a:r>
                <a:rPr lang="ru-RU" sz="1300" spc="-40" dirty="0">
                  <a:cs typeface="Miriam Fixed" panose="020B0509050101010101" pitchFamily="49" charset="-79"/>
                </a:rPr>
                <a:t>САУ, ЗРУ (С-300, "Бук", "Тор", "Оса"), БМ РСЗО </a:t>
              </a:r>
            </a:p>
          </p:txBody>
        </p:sp>
        <p:pic>
          <p:nvPicPr>
            <p:cNvPr id="184" name="Рисунок 18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185" name="Группа 184"/>
          <p:cNvGrpSpPr/>
          <p:nvPr/>
        </p:nvGrpSpPr>
        <p:grpSpPr>
          <a:xfrm>
            <a:off x="44581" y="4050264"/>
            <a:ext cx="4867533" cy="423081"/>
            <a:chOff x="41142" y="2075259"/>
            <a:chExt cx="4701666" cy="384619"/>
          </a:xfrm>
        </p:grpSpPr>
        <p:sp>
          <p:nvSpPr>
            <p:cNvPr id="186" name="TextBox 185"/>
            <p:cNvSpPr txBox="1"/>
            <p:nvPr/>
          </p:nvSpPr>
          <p:spPr>
            <a:xfrm>
              <a:off x="388184" y="2084950"/>
              <a:ext cx="4354624" cy="374928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50 000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руб. уничтожение </a:t>
              </a:r>
              <a:r>
                <a:rPr lang="ru-RU" sz="1300" spc="-40" dirty="0" err="1">
                  <a:cs typeface="Miriam Fixed" panose="020B0509050101010101" pitchFamily="49" charset="-79"/>
                </a:rPr>
                <a:t>БпЛА</a:t>
              </a:r>
              <a:r>
                <a:rPr lang="ru-RU" sz="1300" spc="-40" dirty="0">
                  <a:cs typeface="Miriam Fixed" panose="020B0509050101010101" pitchFamily="49" charset="-79"/>
                </a:rPr>
                <a:t> (средней дальности),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ракеты «Точка – У», снарядов РСЗО «Ольха», «Смерч», «Ураган», HIMARS </a:t>
              </a:r>
              <a:endParaRPr lang="ru-RU" sz="13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187" name="Рисунок 18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188" name="Группа 187"/>
          <p:cNvGrpSpPr/>
          <p:nvPr/>
        </p:nvGrpSpPr>
        <p:grpSpPr>
          <a:xfrm>
            <a:off x="44581" y="4398705"/>
            <a:ext cx="4928794" cy="285826"/>
            <a:chOff x="41142" y="2075259"/>
            <a:chExt cx="4833836" cy="259840"/>
          </a:xfrm>
        </p:grpSpPr>
        <p:sp>
          <p:nvSpPr>
            <p:cNvPr id="198" name="TextBox 197"/>
            <p:cNvSpPr txBox="1"/>
            <p:nvPr/>
          </p:nvSpPr>
          <p:spPr>
            <a:xfrm>
              <a:off x="388184" y="2096573"/>
              <a:ext cx="4486794" cy="238526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3 000 000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руб. единовременная выплата при ранении </a:t>
              </a:r>
              <a:r>
                <a:rPr lang="ru-RU" sz="1300" spc="-40" dirty="0">
                  <a:cs typeface="Miriam Fixed" panose="020B0509050101010101" pitchFamily="49" charset="-79"/>
                </a:rPr>
                <a:t>(Указ № 98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)</a:t>
              </a:r>
              <a:endParaRPr lang="ru-RU" sz="13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199" name="Рисунок 19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00" name="Группа 199"/>
          <p:cNvGrpSpPr/>
          <p:nvPr/>
        </p:nvGrpSpPr>
        <p:grpSpPr>
          <a:xfrm>
            <a:off x="44581" y="5836729"/>
            <a:ext cx="4701666" cy="419231"/>
            <a:chOff x="41142" y="2075259"/>
            <a:chExt cx="4701666" cy="381117"/>
          </a:xfrm>
        </p:grpSpPr>
        <p:sp>
          <p:nvSpPr>
            <p:cNvPr id="204" name="TextBox 203"/>
            <p:cNvSpPr txBox="1"/>
            <p:nvPr/>
          </p:nvSpPr>
          <p:spPr>
            <a:xfrm>
              <a:off x="388184" y="2081450"/>
              <a:ext cx="4354624" cy="374926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5</a:t>
              </a: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 000 000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руб. единовременная выплата членам семьи в случае гибели </a:t>
              </a:r>
              <a:r>
                <a:rPr lang="ru-RU" sz="1300" spc="-40" dirty="0">
                  <a:cs typeface="Miriam Fixed" panose="020B0509050101010101" pitchFamily="49" charset="-79"/>
                </a:rPr>
                <a:t>военнослужащего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 (Указ № 98)</a:t>
              </a:r>
              <a:endParaRPr lang="ru-RU" sz="13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208" name="Рисунок 20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12" name="Группа 211"/>
          <p:cNvGrpSpPr/>
          <p:nvPr/>
        </p:nvGrpSpPr>
        <p:grpSpPr>
          <a:xfrm>
            <a:off x="44581" y="6181320"/>
            <a:ext cx="4701666" cy="422423"/>
            <a:chOff x="41142" y="2075259"/>
            <a:chExt cx="4701666" cy="384018"/>
          </a:xfrm>
        </p:grpSpPr>
        <p:sp>
          <p:nvSpPr>
            <p:cNvPr id="219" name="TextBox 218"/>
            <p:cNvSpPr txBox="1"/>
            <p:nvPr/>
          </p:nvSpPr>
          <p:spPr>
            <a:xfrm>
              <a:off x="388184" y="2075259"/>
              <a:ext cx="4354624" cy="384018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3 131  729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руб. единовременная страховая выплата </a:t>
              </a:r>
              <a:r>
                <a:rPr lang="ru-RU" sz="1300" spc="-40" dirty="0">
                  <a:cs typeface="Miriam Fixed" panose="020B0509050101010101" pitchFamily="49" charset="-79"/>
                </a:rPr>
                <a:t>членам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семьи </a:t>
              </a:r>
              <a:r>
                <a:rPr lang="ru-RU" sz="1300" spc="-40" dirty="0">
                  <a:cs typeface="Miriam Fixed" panose="020B0509050101010101" pitchFamily="49" charset="-79"/>
                </a:rPr>
                <a:t>в случае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гибели военнослужащего (Закон № 52-ФЗ) </a:t>
              </a:r>
              <a:endParaRPr lang="ru-RU" sz="13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223" name="Рисунок 2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24" name="Группа 223"/>
          <p:cNvGrpSpPr/>
          <p:nvPr/>
        </p:nvGrpSpPr>
        <p:grpSpPr>
          <a:xfrm>
            <a:off x="44581" y="6507337"/>
            <a:ext cx="4679469" cy="422423"/>
            <a:chOff x="-68862" y="5794077"/>
            <a:chExt cx="4679469" cy="422423"/>
          </a:xfrm>
        </p:grpSpPr>
        <p:pic>
          <p:nvPicPr>
            <p:cNvPr id="233" name="Рисунок 23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68862" y="5794077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sp>
          <p:nvSpPr>
            <p:cNvPr id="234" name="TextBox 233"/>
            <p:cNvSpPr txBox="1"/>
            <p:nvPr/>
          </p:nvSpPr>
          <p:spPr>
            <a:xfrm>
              <a:off x="255983" y="5794077"/>
              <a:ext cx="4354624" cy="422423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4 697  564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руб. единовременная страховая выплата </a:t>
              </a:r>
              <a:r>
                <a:rPr lang="ru-RU" sz="1300" spc="-40" dirty="0">
                  <a:cs typeface="Miriam Fixed" panose="020B0509050101010101" pitchFamily="49" charset="-79"/>
                </a:rPr>
                <a:t>членам семьи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в </a:t>
              </a:r>
              <a:r>
                <a:rPr lang="ru-RU" sz="1300" spc="-40" dirty="0">
                  <a:cs typeface="Miriam Fixed" panose="020B0509050101010101" pitchFamily="49" charset="-79"/>
                </a:rPr>
                <a:t>случае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гибели военнослужащего (Закон № 306-ФЗ) </a:t>
              </a:r>
              <a:endParaRPr lang="ru-RU" sz="1300" spc="-40" dirty="0">
                <a:cs typeface="Miriam Fixed" panose="020B0509050101010101" pitchFamily="49" charset="-79"/>
              </a:endParaRPr>
            </a:p>
          </p:txBody>
        </p:sp>
      </p:grpSp>
      <p:grpSp>
        <p:nvGrpSpPr>
          <p:cNvPr id="235" name="Группа 234"/>
          <p:cNvGrpSpPr/>
          <p:nvPr/>
        </p:nvGrpSpPr>
        <p:grpSpPr>
          <a:xfrm>
            <a:off x="44581" y="5141163"/>
            <a:ext cx="4928794" cy="422423"/>
            <a:chOff x="41142" y="2075259"/>
            <a:chExt cx="4833836" cy="384019"/>
          </a:xfrm>
        </p:grpSpPr>
        <p:sp>
          <p:nvSpPr>
            <p:cNvPr id="236" name="TextBox 235"/>
            <p:cNvSpPr txBox="1"/>
            <p:nvPr/>
          </p:nvSpPr>
          <p:spPr>
            <a:xfrm>
              <a:off x="388184" y="2075259"/>
              <a:ext cx="4486794" cy="384019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78 293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руб. единовременная страховая выплата при легком увечье (ранении, травме, контузии) (Закон № 52-ФЗ)</a:t>
              </a:r>
              <a:endParaRPr lang="ru-RU" sz="13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237" name="Рисунок 23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38" name="Группа 237"/>
          <p:cNvGrpSpPr/>
          <p:nvPr/>
        </p:nvGrpSpPr>
        <p:grpSpPr>
          <a:xfrm>
            <a:off x="44581" y="5488946"/>
            <a:ext cx="4928794" cy="422423"/>
            <a:chOff x="41142" y="2075259"/>
            <a:chExt cx="4833836" cy="384019"/>
          </a:xfrm>
        </p:grpSpPr>
        <p:sp>
          <p:nvSpPr>
            <p:cNvPr id="239" name="TextBox 238"/>
            <p:cNvSpPr txBox="1"/>
            <p:nvPr/>
          </p:nvSpPr>
          <p:spPr>
            <a:xfrm>
              <a:off x="388184" y="2075259"/>
              <a:ext cx="4486794" cy="384019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313 172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руб. единовременная страховая выплата при тяжелом </a:t>
              </a:r>
              <a:r>
                <a:rPr lang="ru-RU" sz="1300" spc="-40" dirty="0">
                  <a:cs typeface="Miriam Fixed" panose="020B0509050101010101" pitchFamily="49" charset="-79"/>
                </a:rPr>
                <a:t>увечье (ранении, травме, контузии)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 (Закон № 52-ФЗ)</a:t>
              </a:r>
              <a:endParaRPr lang="ru-RU" sz="13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240" name="Рисунок 23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41" name="Группа 240"/>
          <p:cNvGrpSpPr/>
          <p:nvPr/>
        </p:nvGrpSpPr>
        <p:grpSpPr>
          <a:xfrm>
            <a:off x="44581" y="4609891"/>
            <a:ext cx="4928794" cy="605912"/>
            <a:chOff x="41142" y="2075259"/>
            <a:chExt cx="4833836" cy="550826"/>
          </a:xfrm>
        </p:grpSpPr>
        <p:sp>
          <p:nvSpPr>
            <p:cNvPr id="242" name="TextBox 241"/>
            <p:cNvSpPr txBox="1"/>
            <p:nvPr/>
          </p:nvSpPr>
          <p:spPr>
            <a:xfrm>
              <a:off x="388184" y="2096573"/>
              <a:ext cx="4486794" cy="529512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3 131 729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руб. единовременное пособие  </a:t>
              </a:r>
              <a:r>
                <a:rPr lang="ru-RU" sz="1300" spc="-40" dirty="0">
                  <a:cs typeface="Miriam Fixed" panose="020B0509050101010101" pitchFamily="49" charset="-79"/>
                </a:rPr>
                <a:t>при увольнении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в </a:t>
              </a:r>
              <a:r>
                <a:rPr lang="ru-RU" sz="1300" spc="-40" dirty="0">
                  <a:cs typeface="Miriam Fixed" panose="020B0509050101010101" pitchFamily="49" charset="-79"/>
                </a:rPr>
                <a:t>связи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/>
              </a:r>
              <a:br>
                <a:rPr lang="ru-RU" sz="1300" spc="-40" dirty="0" smtClean="0">
                  <a:cs typeface="Miriam Fixed" panose="020B0509050101010101" pitchFamily="49" charset="-79"/>
                </a:rPr>
              </a:br>
              <a:r>
                <a:rPr lang="ru-RU" sz="1300" spc="-40" dirty="0" smtClean="0">
                  <a:cs typeface="Miriam Fixed" panose="020B0509050101010101" pitchFamily="49" charset="-79"/>
                </a:rPr>
                <a:t>с </a:t>
              </a:r>
              <a:r>
                <a:rPr lang="ru-RU" sz="1300" spc="-40" dirty="0">
                  <a:cs typeface="Miriam Fixed" panose="020B0509050101010101" pitchFamily="49" charset="-79"/>
                </a:rPr>
                <a:t>признанием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негодным </a:t>
              </a:r>
              <a:r>
                <a:rPr lang="ru-RU" sz="1300" spc="-40" dirty="0">
                  <a:cs typeface="Miriam Fixed" panose="020B0509050101010101" pitchFamily="49" charset="-79"/>
                </a:rPr>
                <a:t>к военной службе вследствие военной травмы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(</a:t>
              </a:r>
              <a:r>
                <a:rPr lang="ru-RU" sz="1300" spc="-40" dirty="0">
                  <a:cs typeface="Miriam Fixed" panose="020B0509050101010101" pitchFamily="49" charset="-79"/>
                </a:rPr>
                <a:t>Закон № 306-ФЗ)</a:t>
              </a:r>
            </a:p>
          </p:txBody>
        </p:sp>
        <p:pic>
          <p:nvPicPr>
            <p:cNvPr id="243" name="Рисунок 24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44" name="Группа 243"/>
          <p:cNvGrpSpPr/>
          <p:nvPr/>
        </p:nvGrpSpPr>
        <p:grpSpPr>
          <a:xfrm>
            <a:off x="44581" y="2950087"/>
            <a:ext cx="4889644" cy="262380"/>
            <a:chOff x="41142" y="2075259"/>
            <a:chExt cx="4701666" cy="262380"/>
          </a:xfrm>
        </p:grpSpPr>
        <p:sp>
          <p:nvSpPr>
            <p:cNvPr id="245" name="TextBox 244"/>
            <p:cNvSpPr txBox="1"/>
            <p:nvPr/>
          </p:nvSpPr>
          <p:spPr>
            <a:xfrm>
              <a:off x="388184" y="2075259"/>
              <a:ext cx="4354624" cy="262380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 fontAlgn="ctr">
                <a:lnSpc>
                  <a:spcPct val="80000"/>
                </a:lnSpc>
              </a:pPr>
              <a:r>
                <a:rPr lang="en-US" sz="1300" b="1" spc="-3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3</a:t>
              </a:r>
              <a:r>
                <a:rPr lang="ru-RU" sz="1300" b="1" spc="-3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00 000 </a:t>
              </a:r>
              <a:r>
                <a:rPr lang="ru-RU" sz="1300" spc="-30" dirty="0">
                  <a:cs typeface="Miriam Fixed" panose="020B0509050101010101" pitchFamily="49" charset="-79"/>
                </a:rPr>
                <a:t>руб. </a:t>
              </a:r>
              <a:r>
                <a:rPr lang="ru-RU" sz="1300" spc="-40" dirty="0">
                  <a:solidFill>
                    <a:srgbClr val="000000"/>
                  </a:solidFill>
                </a:rPr>
                <a:t>уничтожение пусковой установки </a:t>
              </a:r>
              <a:r>
                <a:rPr lang="en-US" sz="1300" spc="-40" dirty="0">
                  <a:solidFill>
                    <a:srgbClr val="000000"/>
                  </a:solidFill>
                </a:rPr>
                <a:t>HIMERS</a:t>
              </a:r>
              <a:r>
                <a:rPr lang="ru-RU" sz="1300" spc="-40" dirty="0">
                  <a:solidFill>
                    <a:srgbClr val="000000"/>
                  </a:solidFill>
                </a:rPr>
                <a:t>, «Точка - У</a:t>
              </a:r>
              <a:r>
                <a:rPr lang="ru-RU" sz="1300" spc="-40" dirty="0" smtClean="0">
                  <a:solidFill>
                    <a:srgbClr val="000000"/>
                  </a:solidFill>
                </a:rPr>
                <a:t>»</a:t>
              </a:r>
              <a:endParaRPr lang="ru-RU" sz="1300" spc="-40" dirty="0">
                <a:solidFill>
                  <a:srgbClr val="000000"/>
                </a:solidFill>
              </a:endParaRPr>
            </a:p>
          </p:txBody>
        </p:sp>
        <p:pic>
          <p:nvPicPr>
            <p:cNvPr id="246" name="Рисунок 24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142" y="2075259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47" name="Группа 246"/>
          <p:cNvGrpSpPr/>
          <p:nvPr/>
        </p:nvGrpSpPr>
        <p:grpSpPr>
          <a:xfrm>
            <a:off x="44581" y="686524"/>
            <a:ext cx="4860170" cy="435341"/>
            <a:chOff x="78644" y="514843"/>
            <a:chExt cx="4636555" cy="435341"/>
          </a:xfrm>
        </p:grpSpPr>
        <p:sp>
          <p:nvSpPr>
            <p:cNvPr id="248" name="TextBox 247"/>
            <p:cNvSpPr txBox="1"/>
            <p:nvPr/>
          </p:nvSpPr>
          <p:spPr>
            <a:xfrm>
              <a:off x="425684" y="514843"/>
              <a:ext cx="4289515" cy="256352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15 000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 </a:t>
              </a:r>
              <a:r>
                <a:rPr lang="ru-RU" sz="1300" spc="-40" dirty="0">
                  <a:cs typeface="Miriam Fixed" panose="020B0509050101010101" pitchFamily="49" charset="-79"/>
                </a:rPr>
                <a:t>руб.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ежемесячная социальная выплата</a:t>
              </a:r>
              <a:endParaRPr lang="ru-RU" sz="13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249" name="Рисунок 24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644" y="694853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311" name="Группа 310"/>
          <p:cNvGrpSpPr/>
          <p:nvPr/>
        </p:nvGrpSpPr>
        <p:grpSpPr>
          <a:xfrm>
            <a:off x="44581" y="1212352"/>
            <a:ext cx="4636556" cy="801501"/>
            <a:chOff x="78643" y="1258710"/>
            <a:chExt cx="4636556" cy="801501"/>
          </a:xfrm>
        </p:grpSpPr>
        <p:sp>
          <p:nvSpPr>
            <p:cNvPr id="312" name="TextBox 311"/>
            <p:cNvSpPr txBox="1"/>
            <p:nvPr/>
          </p:nvSpPr>
          <p:spPr>
            <a:xfrm>
              <a:off x="425684" y="1258710"/>
              <a:ext cx="4289515" cy="801501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70000"/>
                </a:lnSpc>
              </a:pPr>
              <a:r>
                <a:rPr lang="ru-RU" sz="1300" b="1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сохраняется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 </a:t>
              </a:r>
              <a:r>
                <a:rPr lang="ru-RU" sz="1300" spc="-40" dirty="0">
                  <a:cs typeface="Miriam Fixed" panose="020B0509050101010101" pitchFamily="49" charset="-79"/>
                </a:rPr>
                <a:t>ежемесячная социальная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выплата в размере </a:t>
              </a:r>
              <a:br>
                <a:rPr lang="ru-RU" sz="1300" spc="-40" dirty="0" smtClean="0">
                  <a:cs typeface="Miriam Fixed" panose="020B0509050101010101" pitchFamily="49" charset="-79"/>
                </a:rPr>
              </a:br>
              <a:r>
                <a:rPr lang="ru-RU" sz="1300" spc="-40" dirty="0" smtClean="0">
                  <a:cs typeface="Miriam Fixed" panose="020B0509050101010101" pitchFamily="49" charset="-79"/>
                </a:rPr>
                <a:t>15 тыс. руб., </a:t>
              </a:r>
              <a:r>
                <a:rPr lang="ru-RU" sz="1300" spc="-40" dirty="0">
                  <a:cs typeface="Miriam Fixed" panose="020B0509050101010101" pitchFamily="49" charset="-79"/>
                </a:rPr>
                <a:t>2 оклада по воинской должности и суточные выплаты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за военнослужащими, выведенными в район восстановления, находящимися на лечении, в отпуске </a:t>
              </a:r>
              <a:br>
                <a:rPr lang="ru-RU" sz="1300" spc="-40" dirty="0" smtClean="0">
                  <a:cs typeface="Miriam Fixed" panose="020B0509050101010101" pitchFamily="49" charset="-79"/>
                </a:rPr>
              </a:br>
              <a:r>
                <a:rPr lang="ru-RU" sz="1300" spc="-40" dirty="0" smtClean="0">
                  <a:cs typeface="Miriam Fixed" panose="020B0509050101010101" pitchFamily="49" charset="-79"/>
                </a:rPr>
                <a:t>и командировке </a:t>
              </a:r>
              <a:endParaRPr lang="ru-RU" sz="13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313" name="Рисунок 3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643" y="1308067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45049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Y:\МОЛОМИН\МОЛОМИН\СВО Брошура\Исходники в брошуру (2020)\Исходники в брошюру 1\картинки\Заставка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"/>
                    </a14:imgEffect>
                    <a14:imgEffect>
                      <a14:brightnessContrast bright="26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806" y="-42058"/>
            <a:ext cx="9977806" cy="690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6" name="Прямоугольник 305"/>
          <p:cNvSpPr/>
          <p:nvPr/>
        </p:nvSpPr>
        <p:spPr>
          <a:xfrm>
            <a:off x="3312247" y="5997085"/>
            <a:ext cx="3298870" cy="738664"/>
          </a:xfrm>
          <a:prstGeom prst="rect">
            <a:avLst/>
          </a:prstGeom>
        </p:spPr>
        <p:txBody>
          <a:bodyPr wrap="square" lIns="0" rIns="0">
            <a:noAutofit/>
          </a:bodyPr>
          <a:lstStyle/>
          <a:p>
            <a:pPr algn="ctr">
              <a:buClr>
                <a:srgbClr val="FF0000"/>
              </a:buClr>
            </a:pPr>
            <a:endParaRPr lang="ru-RU" sz="1300" b="1" dirty="0" smtClean="0">
              <a:latin typeface="Minion Pro Cond" pitchFamily="18" charset="0"/>
              <a:cs typeface="Miriam Fixed" panose="020B0509050101010101" pitchFamily="49" charset="-79"/>
            </a:endParaRPr>
          </a:p>
        </p:txBody>
      </p:sp>
      <p:grpSp>
        <p:nvGrpSpPr>
          <p:cNvPr id="322" name="Группа 321"/>
          <p:cNvGrpSpPr/>
          <p:nvPr/>
        </p:nvGrpSpPr>
        <p:grpSpPr>
          <a:xfrm>
            <a:off x="4949070" y="-7757"/>
            <a:ext cx="4920349" cy="679513"/>
            <a:chOff x="3371124" y="3751231"/>
            <a:chExt cx="3173843" cy="788952"/>
          </a:xfrm>
        </p:grpSpPr>
        <p:pic>
          <p:nvPicPr>
            <p:cNvPr id="323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575681" y="2576919"/>
              <a:ext cx="774227" cy="314471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24" name="Половина рамки 323"/>
            <p:cNvSpPr/>
            <p:nvPr/>
          </p:nvSpPr>
          <p:spPr>
            <a:xfrm>
              <a:off x="3371124" y="3751231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25" name="Половина рамки 324"/>
            <p:cNvSpPr/>
            <p:nvPr/>
          </p:nvSpPr>
          <p:spPr>
            <a:xfrm rot="10800000">
              <a:off x="6202360" y="4188854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354" name="TextBox 353"/>
          <p:cNvSpPr txBox="1"/>
          <p:nvPr/>
        </p:nvSpPr>
        <p:spPr>
          <a:xfrm>
            <a:off x="4836597" y="52448"/>
            <a:ext cx="5145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spc="-30" dirty="0" smtClean="0">
                <a:solidFill>
                  <a:schemeClr val="bg1"/>
                </a:solidFill>
                <a:latin typeface="+mj-lt"/>
                <a:cs typeface="Miriam Fixed" panose="020B0509050101010101" pitchFamily="49" charset="-79"/>
              </a:rPr>
              <a:t>ДОПОЛНИТЕЛЬНЫЕ СОЦИАЛЬНЫЕ ЛЬГОТЫ И ГАРАНТИИ УЧАСТНИКАМ СПЕЦИАЛЬНОЙ ВОЕННОЙ ОПЕРАЦИИ</a:t>
            </a:r>
          </a:p>
        </p:txBody>
      </p:sp>
      <p:grpSp>
        <p:nvGrpSpPr>
          <p:cNvPr id="392" name="Группа 391"/>
          <p:cNvGrpSpPr/>
          <p:nvPr/>
        </p:nvGrpSpPr>
        <p:grpSpPr>
          <a:xfrm>
            <a:off x="-12682" y="1486"/>
            <a:ext cx="4894949" cy="679513"/>
            <a:chOff x="3387508" y="3751231"/>
            <a:chExt cx="3157459" cy="788952"/>
          </a:xfrm>
        </p:grpSpPr>
        <p:pic>
          <p:nvPicPr>
            <p:cNvPr id="421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575681" y="2576919"/>
              <a:ext cx="774227" cy="314471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22" name="Половина рамки 421"/>
            <p:cNvSpPr/>
            <p:nvPr/>
          </p:nvSpPr>
          <p:spPr>
            <a:xfrm>
              <a:off x="3387508" y="3751231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23" name="Половина рамки 422"/>
            <p:cNvSpPr/>
            <p:nvPr/>
          </p:nvSpPr>
          <p:spPr>
            <a:xfrm rot="10800000">
              <a:off x="6202360" y="4188854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394" name="Группа 393"/>
          <p:cNvGrpSpPr/>
          <p:nvPr/>
        </p:nvGrpSpPr>
        <p:grpSpPr>
          <a:xfrm>
            <a:off x="-43691" y="692696"/>
            <a:ext cx="4897767" cy="1989775"/>
            <a:chOff x="82221" y="1052736"/>
            <a:chExt cx="4630306" cy="1989775"/>
          </a:xfrm>
        </p:grpSpPr>
        <p:sp>
          <p:nvSpPr>
            <p:cNvPr id="419" name="TextBox 418"/>
            <p:cNvSpPr txBox="1"/>
            <p:nvPr/>
          </p:nvSpPr>
          <p:spPr>
            <a:xfrm>
              <a:off x="423012" y="1052736"/>
              <a:ext cx="4289515" cy="1989775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ru-RU" sz="1400" spc="-40" dirty="0" smtClean="0">
                  <a:cs typeface="Miriam Fixed" panose="020B0509050101010101" pitchFamily="49" charset="-79"/>
                </a:rPr>
                <a:t>статус </a:t>
              </a:r>
              <a:r>
                <a:rPr lang="ru-RU" sz="1400" spc="-40" dirty="0">
                  <a:cs typeface="Miriam Fixed" panose="020B0509050101010101" pitchFamily="49" charset="-79"/>
                </a:rPr>
                <a:t>ветерана боевых действий </a:t>
              </a:r>
              <a:r>
                <a:rPr lang="ru-RU" sz="1400" spc="-40" dirty="0" smtClean="0">
                  <a:cs typeface="Miriam Fixed" panose="020B0509050101010101" pitchFamily="49" charset="-79"/>
                </a:rPr>
                <a:t>и соответствующие льготы:</a:t>
              </a:r>
            </a:p>
            <a:p>
              <a:pPr>
                <a:lnSpc>
                  <a:spcPct val="90000"/>
                </a:lnSpc>
              </a:pPr>
              <a:endParaRPr lang="ru-RU" sz="600" b="1" spc="-40" dirty="0" smtClean="0">
                <a:cs typeface="Miriam Fixed" panose="020B0509050101010101" pitchFamily="49" charset="-79"/>
              </a:endParaRPr>
            </a:p>
            <a:p>
              <a:pPr indent="85725">
                <a:lnSpc>
                  <a:spcPct val="90000"/>
                </a:lnSpc>
                <a:buFont typeface="Arial" panose="020B0604020202020204" pitchFamily="34" charset="0"/>
                <a:buChar char="•"/>
              </a:pPr>
              <a:r>
                <a:rPr lang="ru-RU" sz="1300" spc="-40" dirty="0" smtClean="0">
                  <a:cs typeface="Miriam Fixed" panose="020B0509050101010101" pitchFamily="49" charset="-79"/>
                </a:rPr>
                <a:t>льготное </a:t>
              </a:r>
              <a:r>
                <a:rPr lang="ru-RU" sz="1300" spc="-40" dirty="0">
                  <a:cs typeface="Miriam Fixed" panose="020B0509050101010101" pitchFamily="49" charset="-79"/>
                </a:rPr>
                <a:t>обеспечение жильем</a:t>
              </a:r>
            </a:p>
            <a:p>
              <a:pPr indent="85725">
                <a:lnSpc>
                  <a:spcPct val="90000"/>
                </a:lnSpc>
                <a:buFont typeface="Arial" panose="020B0604020202020204" pitchFamily="34" charset="0"/>
                <a:buChar char="•"/>
              </a:pPr>
              <a:r>
                <a:rPr lang="ru-RU" sz="1300" spc="-40" dirty="0" smtClean="0">
                  <a:cs typeface="Miriam Fixed" panose="020B0509050101010101" pitchFamily="49" charset="-79"/>
                </a:rPr>
                <a:t>первоочередное </a:t>
              </a:r>
              <a:r>
                <a:rPr lang="ru-RU" sz="1300" spc="-40" dirty="0">
                  <a:cs typeface="Miriam Fixed" panose="020B0509050101010101" pitchFamily="49" charset="-79"/>
                </a:rPr>
                <a:t>право на приобретение садовых земельных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участков</a:t>
              </a:r>
              <a:endParaRPr lang="ru-RU" sz="1300" spc="-40" dirty="0">
                <a:cs typeface="Miriam Fixed" panose="020B0509050101010101" pitchFamily="49" charset="-79"/>
              </a:endParaRPr>
            </a:p>
            <a:p>
              <a:pPr indent="85725">
                <a:lnSpc>
                  <a:spcPct val="90000"/>
                </a:lnSpc>
                <a:buFont typeface="Arial" panose="020B0604020202020204" pitchFamily="34" charset="0"/>
                <a:buChar char="•"/>
              </a:pPr>
              <a:r>
                <a:rPr lang="ru-RU" sz="1300" spc="-40" dirty="0" smtClean="0">
                  <a:cs typeface="Miriam Fixed" panose="020B0509050101010101" pitchFamily="49" charset="-79"/>
                </a:rPr>
                <a:t> </a:t>
              </a:r>
              <a:r>
                <a:rPr lang="ru-RU" sz="1300" spc="-40" dirty="0">
                  <a:cs typeface="Miriam Fixed" panose="020B0509050101010101" pitchFamily="49" charset="-79"/>
                </a:rPr>
                <a:t>компенсация расходов на оплату жилых помещений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/>
              </a:r>
              <a:br>
                <a:rPr lang="ru-RU" sz="1300" spc="-40" dirty="0" smtClean="0">
                  <a:cs typeface="Miriam Fixed" panose="020B0509050101010101" pitchFamily="49" charset="-79"/>
                </a:rPr>
              </a:br>
              <a:r>
                <a:rPr lang="ru-RU" sz="1300" spc="-40" dirty="0" smtClean="0">
                  <a:cs typeface="Miriam Fixed" panose="020B0509050101010101" pitchFamily="49" charset="-79"/>
                </a:rPr>
                <a:t>(</a:t>
              </a:r>
              <a:r>
                <a:rPr lang="ru-RU" sz="1300" spc="-40" dirty="0">
                  <a:cs typeface="Miriam Fixed" panose="020B0509050101010101" pitchFamily="49" charset="-79"/>
                </a:rPr>
                <a:t>в размере 50%)</a:t>
              </a:r>
            </a:p>
            <a:p>
              <a:pPr indent="85725">
                <a:lnSpc>
                  <a:spcPct val="90000"/>
                </a:lnSpc>
                <a:buFont typeface="Arial" panose="020B0604020202020204" pitchFamily="34" charset="0"/>
                <a:buChar char="•"/>
              </a:pPr>
              <a:r>
                <a:rPr lang="ru-RU" sz="1300" spc="-40" dirty="0" smtClean="0">
                  <a:cs typeface="Miriam Fixed" panose="020B0509050101010101" pitchFamily="49" charset="-79"/>
                </a:rPr>
                <a:t> </a:t>
              </a:r>
              <a:r>
                <a:rPr lang="ru-RU" sz="1300" spc="-40" dirty="0">
                  <a:cs typeface="Miriam Fixed" panose="020B0509050101010101" pitchFamily="49" charset="-79"/>
                </a:rPr>
                <a:t>внеконкурсное поступление в высшие учебные заведения </a:t>
              </a:r>
            </a:p>
            <a:p>
              <a:pPr indent="85725">
                <a:lnSpc>
                  <a:spcPct val="90000"/>
                </a:lnSpc>
                <a:buFont typeface="Arial" panose="020B0604020202020204" pitchFamily="34" charset="0"/>
                <a:buChar char="•"/>
              </a:pPr>
              <a:r>
                <a:rPr lang="ru-RU" sz="1300" spc="-40" dirty="0" smtClean="0">
                  <a:cs typeface="Miriam Fixed" panose="020B0509050101010101" pitchFamily="49" charset="-79"/>
                </a:rPr>
                <a:t>преимущественное </a:t>
              </a:r>
              <a:r>
                <a:rPr lang="ru-RU" sz="1300" spc="-40" dirty="0">
                  <a:cs typeface="Miriam Fixed" panose="020B0509050101010101" pitchFamily="49" charset="-79"/>
                </a:rPr>
                <a:t>пользование всеми видами услуг учреждений связи, культурно-просветительских и спортивно-оздоровительных учреждений</a:t>
              </a:r>
            </a:p>
          </p:txBody>
        </p:sp>
        <p:pic>
          <p:nvPicPr>
            <p:cNvPr id="420" name="Рисунок 4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2221" y="1052736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396" name="Группа 395"/>
          <p:cNvGrpSpPr/>
          <p:nvPr/>
        </p:nvGrpSpPr>
        <p:grpSpPr>
          <a:xfrm>
            <a:off x="-43691" y="2796286"/>
            <a:ext cx="4818165" cy="255331"/>
            <a:chOff x="-9182" y="3031124"/>
            <a:chExt cx="4818165" cy="255331"/>
          </a:xfrm>
        </p:grpSpPr>
        <p:sp>
          <p:nvSpPr>
            <p:cNvPr id="415" name="Прямоугольник 414"/>
            <p:cNvSpPr/>
            <p:nvPr/>
          </p:nvSpPr>
          <p:spPr>
            <a:xfrm>
              <a:off x="424339" y="3031124"/>
              <a:ext cx="4384644" cy="245058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400" spc="-40" dirty="0" smtClean="0">
                  <a:cs typeface="Miriam Fixed" panose="020B0509050101010101" pitchFamily="49" charset="-79"/>
                </a:rPr>
                <a:t>кредитные и налоговые каникулы</a:t>
              </a:r>
              <a:endParaRPr lang="ru-RU" sz="14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416" name="Рисунок 4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9182" y="3031124"/>
              <a:ext cx="338578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397" name="Группа 396"/>
          <p:cNvGrpSpPr/>
          <p:nvPr/>
        </p:nvGrpSpPr>
        <p:grpSpPr>
          <a:xfrm>
            <a:off x="-43691" y="3165432"/>
            <a:ext cx="4946292" cy="589768"/>
            <a:chOff x="-9182" y="3765638"/>
            <a:chExt cx="4946292" cy="589768"/>
          </a:xfrm>
        </p:grpSpPr>
        <p:sp>
          <p:nvSpPr>
            <p:cNvPr id="413" name="Прямоугольник 412"/>
            <p:cNvSpPr/>
            <p:nvPr/>
          </p:nvSpPr>
          <p:spPr>
            <a:xfrm>
              <a:off x="416974" y="3765638"/>
              <a:ext cx="4520136" cy="589768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400" spc="-30" dirty="0" smtClean="0">
                  <a:cs typeface="Miriam Fixed" panose="020B0509050101010101" pitchFamily="49" charset="-79"/>
                </a:rPr>
                <a:t>целевой жилищный </a:t>
              </a:r>
              <a:r>
                <a:rPr lang="ru-RU" sz="1400" spc="-30" dirty="0" err="1" smtClean="0">
                  <a:cs typeface="Miriam Fixed" panose="020B0509050101010101" pitchFamily="49" charset="-79"/>
                </a:rPr>
                <a:t>займ</a:t>
              </a:r>
              <a:r>
                <a:rPr lang="ru-RU" sz="1400" spc="-30" dirty="0" smtClean="0">
                  <a:cs typeface="Miriam Fixed" panose="020B0509050101010101" pitchFamily="49" charset="-79"/>
                </a:rPr>
                <a:t>  для приобретения жилья </a:t>
              </a:r>
              <a:br>
                <a:rPr lang="ru-RU" sz="1400" spc="-30" dirty="0" smtClean="0">
                  <a:cs typeface="Miriam Fixed" panose="020B0509050101010101" pitchFamily="49" charset="-79"/>
                </a:rPr>
              </a:br>
              <a:r>
                <a:rPr lang="ru-RU" sz="1400" spc="-30" dirty="0" smtClean="0">
                  <a:cs typeface="Miriam Fixed" panose="020B0509050101010101" pitchFamily="49" charset="-79"/>
                </a:rPr>
                <a:t>с </a:t>
              </a:r>
              <a:r>
                <a:rPr lang="ru-RU" sz="1400" spc="-30" dirty="0">
                  <a:cs typeface="Miriam Fixed" panose="020B0509050101010101" pitchFamily="49" charset="-79"/>
                </a:rPr>
                <a:t>даты включения </a:t>
              </a:r>
              <a:r>
                <a:rPr lang="ru-RU" sz="1400" spc="-30" dirty="0" smtClean="0">
                  <a:cs typeface="Miriam Fixed" panose="020B0509050101010101" pitchFamily="49" charset="-79"/>
                </a:rPr>
                <a:t>в </a:t>
              </a:r>
              <a:r>
                <a:rPr lang="ru-RU" sz="1400" spc="-30" dirty="0">
                  <a:cs typeface="Miriam Fixed" panose="020B0509050101010101" pitchFamily="49" charset="-79"/>
                </a:rPr>
                <a:t>реестр участников </a:t>
              </a:r>
              <a:r>
                <a:rPr lang="ru-RU" sz="1400" spc="-30" dirty="0" err="1" smtClean="0">
                  <a:cs typeface="Miriam Fixed" panose="020B0509050101010101" pitchFamily="49" charset="-79"/>
                </a:rPr>
                <a:t>накопительно</a:t>
              </a:r>
              <a:r>
                <a:rPr lang="ru-RU" sz="1400" spc="-30" dirty="0" smtClean="0">
                  <a:cs typeface="Miriam Fixed" panose="020B0509050101010101" pitchFamily="49" charset="-79"/>
                </a:rPr>
                <a:t>-ипотечной системы</a:t>
              </a:r>
              <a:endParaRPr lang="ru-RU" sz="1400" spc="-30" dirty="0">
                <a:cs typeface="Miriam Fixed" panose="020B0509050101010101" pitchFamily="49" charset="-79"/>
              </a:endParaRPr>
            </a:p>
          </p:txBody>
        </p:sp>
        <p:pic>
          <p:nvPicPr>
            <p:cNvPr id="414" name="Рисунок 4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9182" y="3765638"/>
              <a:ext cx="338578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398" name="Группа 397"/>
          <p:cNvGrpSpPr/>
          <p:nvPr/>
        </p:nvGrpSpPr>
        <p:grpSpPr>
          <a:xfrm>
            <a:off x="-43691" y="5142831"/>
            <a:ext cx="4865877" cy="417413"/>
            <a:chOff x="-9182" y="5845036"/>
            <a:chExt cx="4865877" cy="417413"/>
          </a:xfrm>
        </p:grpSpPr>
        <p:sp>
          <p:nvSpPr>
            <p:cNvPr id="411" name="Прямоугольник 410"/>
            <p:cNvSpPr/>
            <p:nvPr/>
          </p:nvSpPr>
          <p:spPr>
            <a:xfrm>
              <a:off x="363650" y="5845036"/>
              <a:ext cx="4493045" cy="417413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400" spc="-40" dirty="0" smtClean="0">
                  <a:cs typeface="Miriam Fixed" panose="020B0509050101010101" pitchFamily="49" charset="-79"/>
                </a:rPr>
                <a:t>выплаты членам семьи пенсий </a:t>
              </a:r>
              <a:r>
                <a:rPr lang="ru-RU" sz="1400" spc="-40" dirty="0">
                  <a:cs typeface="Miriam Fixed" panose="020B0509050101010101" pitchFamily="49" charset="-79"/>
                </a:rPr>
                <a:t>по потере </a:t>
              </a:r>
              <a:r>
                <a:rPr lang="ru-RU" sz="1400" spc="-40" dirty="0" smtClean="0">
                  <a:cs typeface="Miriam Fixed" panose="020B0509050101010101" pitchFamily="49" charset="-79"/>
                </a:rPr>
                <a:t>кормильца  </a:t>
              </a:r>
              <a:br>
                <a:rPr lang="ru-RU" sz="1400" spc="-40" dirty="0" smtClean="0">
                  <a:cs typeface="Miriam Fixed" panose="020B0509050101010101" pitchFamily="49" charset="-79"/>
                </a:rPr>
              </a:br>
              <a:r>
                <a:rPr lang="ru-RU" sz="1400" spc="-40" dirty="0" smtClean="0">
                  <a:cs typeface="Miriam Fixed" panose="020B0509050101010101" pitchFamily="49" charset="-79"/>
                </a:rPr>
                <a:t>в размере </a:t>
              </a:r>
              <a:r>
                <a:rPr lang="ru-RU" sz="1400" spc="-40" dirty="0">
                  <a:cs typeface="Miriam Fixed" panose="020B0509050101010101" pitchFamily="49" charset="-79"/>
                </a:rPr>
                <a:t>50 </a:t>
              </a:r>
              <a:r>
                <a:rPr lang="ru-RU" sz="1400" spc="-40" dirty="0" smtClean="0">
                  <a:cs typeface="Miriam Fixed" panose="020B0509050101010101" pitchFamily="49" charset="-79"/>
                </a:rPr>
                <a:t>% от денежного </a:t>
              </a:r>
              <a:r>
                <a:rPr lang="ru-RU" sz="1400" spc="-40" dirty="0">
                  <a:cs typeface="Miriam Fixed" panose="020B0509050101010101" pitchFamily="49" charset="-79"/>
                </a:rPr>
                <a:t>довольствия </a:t>
              </a:r>
              <a:r>
                <a:rPr lang="ru-RU" sz="1400" spc="-40" dirty="0" smtClean="0">
                  <a:cs typeface="Miriam Fixed" panose="020B0509050101010101" pitchFamily="49" charset="-79"/>
                </a:rPr>
                <a:t>военнослужащего</a:t>
              </a:r>
              <a:endParaRPr lang="ru-RU" sz="14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412" name="Рисунок 4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9182" y="5845036"/>
              <a:ext cx="338578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399" name="Группа 398"/>
          <p:cNvGrpSpPr/>
          <p:nvPr/>
        </p:nvGrpSpPr>
        <p:grpSpPr>
          <a:xfrm>
            <a:off x="-43691" y="5674059"/>
            <a:ext cx="4946292" cy="417413"/>
            <a:chOff x="-9182" y="6343014"/>
            <a:chExt cx="4946292" cy="417413"/>
          </a:xfrm>
        </p:grpSpPr>
        <p:sp>
          <p:nvSpPr>
            <p:cNvPr id="409" name="Прямоугольник 408"/>
            <p:cNvSpPr/>
            <p:nvPr/>
          </p:nvSpPr>
          <p:spPr>
            <a:xfrm>
              <a:off x="340371" y="6343014"/>
              <a:ext cx="4596739" cy="417413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400" spc="-40" dirty="0" smtClean="0">
                  <a:cs typeface="Miriam Fixed" panose="020B0509050101010101" pitchFamily="49" charset="-79"/>
                </a:rPr>
                <a:t>погашение </a:t>
              </a:r>
              <a:r>
                <a:rPr lang="ru-RU" sz="1400" spc="-40" dirty="0">
                  <a:cs typeface="Miriam Fixed" panose="020B0509050101010101" pitchFamily="49" charset="-79"/>
                </a:rPr>
                <a:t>кредитов, оформленных </a:t>
              </a:r>
              <a:r>
                <a:rPr lang="ru-RU" sz="1400" spc="-40" dirty="0" smtClean="0">
                  <a:cs typeface="Miriam Fixed" panose="020B0509050101010101" pitchFamily="49" charset="-79"/>
                </a:rPr>
                <a:t>погибшими военнослужащими </a:t>
              </a:r>
              <a:r>
                <a:rPr lang="ru-RU" sz="1400" spc="-40" dirty="0">
                  <a:cs typeface="Miriam Fixed" panose="020B0509050101010101" pitchFamily="49" charset="-79"/>
                </a:rPr>
                <a:t>и их супругами</a:t>
              </a:r>
            </a:p>
          </p:txBody>
        </p:sp>
        <p:pic>
          <p:nvPicPr>
            <p:cNvPr id="410" name="Рисунок 40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9182" y="6343014"/>
              <a:ext cx="338578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400" name="Группа 399"/>
          <p:cNvGrpSpPr/>
          <p:nvPr/>
        </p:nvGrpSpPr>
        <p:grpSpPr>
          <a:xfrm>
            <a:off x="-43691" y="3869015"/>
            <a:ext cx="4810801" cy="255331"/>
            <a:chOff x="-9182" y="4343271"/>
            <a:chExt cx="4810801" cy="255331"/>
          </a:xfrm>
        </p:grpSpPr>
        <p:sp>
          <p:nvSpPr>
            <p:cNvPr id="407" name="Прямоугольник 406"/>
            <p:cNvSpPr/>
            <p:nvPr/>
          </p:nvSpPr>
          <p:spPr>
            <a:xfrm>
              <a:off x="424339" y="4343271"/>
              <a:ext cx="4377280" cy="249355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400" spc="-40" dirty="0" smtClean="0">
                  <a:cs typeface="Miriam Fixed" panose="020B0509050101010101" pitchFamily="49" charset="-79"/>
                </a:rPr>
                <a:t>бюджетные места для обучения детей в вузах</a:t>
              </a:r>
              <a:endParaRPr lang="ru-RU" sz="14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408" name="Рисунок 40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9182" y="4343271"/>
              <a:ext cx="338578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401" name="Группа 400"/>
          <p:cNvGrpSpPr/>
          <p:nvPr/>
        </p:nvGrpSpPr>
        <p:grpSpPr>
          <a:xfrm>
            <a:off x="-43691" y="4238161"/>
            <a:ext cx="4970863" cy="255331"/>
            <a:chOff x="-9182" y="4806385"/>
            <a:chExt cx="4970863" cy="255331"/>
          </a:xfrm>
        </p:grpSpPr>
        <p:sp>
          <p:nvSpPr>
            <p:cNvPr id="405" name="Прямоугольник 404"/>
            <p:cNvSpPr/>
            <p:nvPr/>
          </p:nvSpPr>
          <p:spPr>
            <a:xfrm>
              <a:off x="433962" y="4806385"/>
              <a:ext cx="4527719" cy="249355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400" spc="-40" dirty="0" smtClean="0">
                  <a:cs typeface="Miriam Fixed" panose="020B0509050101010101" pitchFamily="49" charset="-79"/>
                </a:rPr>
                <a:t>бесплатный отдых детей в летних оздоровительных лагерях</a:t>
              </a:r>
              <a:endParaRPr lang="ru-RU" sz="14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406" name="Рисунок 40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9182" y="4806385"/>
              <a:ext cx="338578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402" name="Группа 401"/>
          <p:cNvGrpSpPr/>
          <p:nvPr/>
        </p:nvGrpSpPr>
        <p:grpSpPr>
          <a:xfrm>
            <a:off x="-43691" y="4607307"/>
            <a:ext cx="4818165" cy="421709"/>
            <a:chOff x="-9182" y="5213075"/>
            <a:chExt cx="4818165" cy="421709"/>
          </a:xfrm>
        </p:grpSpPr>
        <p:sp>
          <p:nvSpPr>
            <p:cNvPr id="403" name="Прямоугольник 402"/>
            <p:cNvSpPr/>
            <p:nvPr/>
          </p:nvSpPr>
          <p:spPr>
            <a:xfrm>
              <a:off x="433963" y="5213075"/>
              <a:ext cx="4375020" cy="421709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400" spc="-40" dirty="0" smtClean="0">
                  <a:cs typeface="Miriam Fixed" panose="020B0509050101010101" pitchFamily="49" charset="-79"/>
                </a:rPr>
                <a:t>социальная программа реабилитации и адаптации </a:t>
              </a:r>
              <a:r>
                <a:rPr lang="ru-RU" sz="1400" i="1" spc="-40" dirty="0" smtClean="0">
                  <a:cs typeface="Miriam Fixed" panose="020B0509050101010101" pitchFamily="49" charset="-79"/>
                </a:rPr>
                <a:t>(трудоустройство и предоставление жилья)</a:t>
              </a:r>
              <a:endParaRPr lang="ru-RU" sz="1400" i="1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404" name="Рисунок 40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9182" y="5213075"/>
              <a:ext cx="338578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sp>
        <p:nvSpPr>
          <p:cNvPr id="424" name="TextBox 423"/>
          <p:cNvSpPr txBox="1"/>
          <p:nvPr/>
        </p:nvSpPr>
        <p:spPr>
          <a:xfrm>
            <a:off x="-142474" y="81478"/>
            <a:ext cx="5145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spc="-30" dirty="0" smtClean="0">
                <a:solidFill>
                  <a:schemeClr val="bg1"/>
                </a:solidFill>
                <a:latin typeface="+mj-lt"/>
                <a:cs typeface="Miriam Fixed" panose="020B0509050101010101" pitchFamily="49" charset="-79"/>
              </a:rPr>
              <a:t>ДОПОЛНИТЕЛЬНЫЕ СОЦИАЛЬНЫЕ ЛЬГОТЫ И ГАРАНТИИ УЧАСТНИКАМ СПЕЦИАЛЬНОЙ ВОЕННОЙ ОПЕРАЦИИ</a:t>
            </a:r>
          </a:p>
        </p:txBody>
      </p:sp>
      <p:grpSp>
        <p:nvGrpSpPr>
          <p:cNvPr id="65" name="Группа 64"/>
          <p:cNvGrpSpPr/>
          <p:nvPr/>
        </p:nvGrpSpPr>
        <p:grpSpPr>
          <a:xfrm>
            <a:off x="-43691" y="6205284"/>
            <a:ext cx="4946292" cy="594064"/>
            <a:chOff x="-9182" y="6343014"/>
            <a:chExt cx="4946292" cy="594064"/>
          </a:xfrm>
        </p:grpSpPr>
        <p:sp>
          <p:nvSpPr>
            <p:cNvPr id="66" name="Прямоугольник 65"/>
            <p:cNvSpPr/>
            <p:nvPr/>
          </p:nvSpPr>
          <p:spPr>
            <a:xfrm>
              <a:off x="340371" y="6343014"/>
              <a:ext cx="4596739" cy="594064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400" spc="-40" dirty="0">
                  <a:cs typeface="Miriam Fixed" panose="020B0509050101010101" pitchFamily="49" charset="-79"/>
                </a:rPr>
                <a:t>единые дополнительные выплаты, льготы и гарантии субъектов Российской Федерации для военнослужащих </a:t>
              </a:r>
              <a:r>
                <a:rPr lang="ru-RU" sz="1400" spc="-40" dirty="0" smtClean="0">
                  <a:cs typeface="Miriam Fixed" panose="020B0509050101010101" pitchFamily="49" charset="-79"/>
                </a:rPr>
                <a:t/>
              </a:r>
              <a:br>
                <a:rPr lang="ru-RU" sz="1400" spc="-40" dirty="0" smtClean="0">
                  <a:cs typeface="Miriam Fixed" panose="020B0509050101010101" pitchFamily="49" charset="-79"/>
                </a:rPr>
              </a:br>
              <a:r>
                <a:rPr lang="ru-RU" sz="1400" spc="-40" dirty="0" smtClean="0">
                  <a:cs typeface="Miriam Fixed" panose="020B0509050101010101" pitchFamily="49" charset="-79"/>
                </a:rPr>
                <a:t>по </a:t>
              </a:r>
              <a:r>
                <a:rPr lang="ru-RU" sz="1400" spc="-40" dirty="0">
                  <a:cs typeface="Miriam Fixed" panose="020B0509050101010101" pitchFamily="49" charset="-79"/>
                </a:rPr>
                <a:t>контракту и мобилизованных </a:t>
              </a:r>
            </a:p>
          </p:txBody>
        </p:sp>
        <p:pic>
          <p:nvPicPr>
            <p:cNvPr id="67" name="Рисунок 6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9182" y="6343014"/>
              <a:ext cx="338578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68" name="Группа 67"/>
          <p:cNvGrpSpPr/>
          <p:nvPr/>
        </p:nvGrpSpPr>
        <p:grpSpPr>
          <a:xfrm>
            <a:off x="4959633" y="681810"/>
            <a:ext cx="4897767" cy="1989775"/>
            <a:chOff x="82221" y="1052736"/>
            <a:chExt cx="4630306" cy="1989775"/>
          </a:xfrm>
        </p:grpSpPr>
        <p:sp>
          <p:nvSpPr>
            <p:cNvPr id="69" name="TextBox 68"/>
            <p:cNvSpPr txBox="1"/>
            <p:nvPr/>
          </p:nvSpPr>
          <p:spPr>
            <a:xfrm>
              <a:off x="423012" y="1052736"/>
              <a:ext cx="4289515" cy="1989775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ru-RU" sz="1400" spc="-40" dirty="0" smtClean="0">
                  <a:cs typeface="Miriam Fixed" panose="020B0509050101010101" pitchFamily="49" charset="-79"/>
                </a:rPr>
                <a:t>статус </a:t>
              </a:r>
              <a:r>
                <a:rPr lang="ru-RU" sz="1400" spc="-40" dirty="0">
                  <a:cs typeface="Miriam Fixed" panose="020B0509050101010101" pitchFamily="49" charset="-79"/>
                </a:rPr>
                <a:t>ветерана боевых действий </a:t>
              </a:r>
              <a:r>
                <a:rPr lang="ru-RU" sz="1400" spc="-40" dirty="0" smtClean="0">
                  <a:cs typeface="Miriam Fixed" panose="020B0509050101010101" pitchFamily="49" charset="-79"/>
                </a:rPr>
                <a:t>и соответствующие льготы:</a:t>
              </a:r>
            </a:p>
            <a:p>
              <a:pPr>
                <a:lnSpc>
                  <a:spcPct val="90000"/>
                </a:lnSpc>
              </a:pPr>
              <a:endParaRPr lang="ru-RU" sz="600" b="1" spc="-40" dirty="0" smtClean="0">
                <a:cs typeface="Miriam Fixed" panose="020B0509050101010101" pitchFamily="49" charset="-79"/>
              </a:endParaRPr>
            </a:p>
            <a:p>
              <a:pPr indent="85725">
                <a:lnSpc>
                  <a:spcPct val="90000"/>
                </a:lnSpc>
                <a:buFont typeface="Arial" panose="020B0604020202020204" pitchFamily="34" charset="0"/>
                <a:buChar char="•"/>
              </a:pPr>
              <a:r>
                <a:rPr lang="ru-RU" sz="1300" spc="-40" dirty="0" smtClean="0">
                  <a:cs typeface="Miriam Fixed" panose="020B0509050101010101" pitchFamily="49" charset="-79"/>
                </a:rPr>
                <a:t>льготное </a:t>
              </a:r>
              <a:r>
                <a:rPr lang="ru-RU" sz="1300" spc="-40" dirty="0">
                  <a:cs typeface="Miriam Fixed" panose="020B0509050101010101" pitchFamily="49" charset="-79"/>
                </a:rPr>
                <a:t>обеспечение жильем</a:t>
              </a:r>
            </a:p>
            <a:p>
              <a:pPr indent="85725">
                <a:lnSpc>
                  <a:spcPct val="90000"/>
                </a:lnSpc>
                <a:buFont typeface="Arial" panose="020B0604020202020204" pitchFamily="34" charset="0"/>
                <a:buChar char="•"/>
              </a:pPr>
              <a:r>
                <a:rPr lang="ru-RU" sz="1300" spc="-40" dirty="0" smtClean="0">
                  <a:cs typeface="Miriam Fixed" panose="020B0509050101010101" pitchFamily="49" charset="-79"/>
                </a:rPr>
                <a:t>первоочередное </a:t>
              </a:r>
              <a:r>
                <a:rPr lang="ru-RU" sz="1300" spc="-40" dirty="0">
                  <a:cs typeface="Miriam Fixed" panose="020B0509050101010101" pitchFamily="49" charset="-79"/>
                </a:rPr>
                <a:t>право на приобретение садовых земельных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>участков</a:t>
              </a:r>
              <a:endParaRPr lang="ru-RU" sz="1300" spc="-40" dirty="0">
                <a:cs typeface="Miriam Fixed" panose="020B0509050101010101" pitchFamily="49" charset="-79"/>
              </a:endParaRPr>
            </a:p>
            <a:p>
              <a:pPr indent="85725">
                <a:lnSpc>
                  <a:spcPct val="90000"/>
                </a:lnSpc>
                <a:buFont typeface="Arial" panose="020B0604020202020204" pitchFamily="34" charset="0"/>
                <a:buChar char="•"/>
              </a:pPr>
              <a:r>
                <a:rPr lang="ru-RU" sz="1300" spc="-40" dirty="0" smtClean="0">
                  <a:cs typeface="Miriam Fixed" panose="020B0509050101010101" pitchFamily="49" charset="-79"/>
                </a:rPr>
                <a:t> </a:t>
              </a:r>
              <a:r>
                <a:rPr lang="ru-RU" sz="1300" spc="-40" dirty="0">
                  <a:cs typeface="Miriam Fixed" panose="020B0509050101010101" pitchFamily="49" charset="-79"/>
                </a:rPr>
                <a:t>компенсация расходов на оплату жилых помещений </a:t>
              </a:r>
              <a:r>
                <a:rPr lang="ru-RU" sz="1300" spc="-40" dirty="0" smtClean="0">
                  <a:cs typeface="Miriam Fixed" panose="020B0509050101010101" pitchFamily="49" charset="-79"/>
                </a:rPr>
                <a:t/>
              </a:r>
              <a:br>
                <a:rPr lang="ru-RU" sz="1300" spc="-40" dirty="0" smtClean="0">
                  <a:cs typeface="Miriam Fixed" panose="020B0509050101010101" pitchFamily="49" charset="-79"/>
                </a:rPr>
              </a:br>
              <a:r>
                <a:rPr lang="ru-RU" sz="1300" spc="-40" dirty="0" smtClean="0">
                  <a:cs typeface="Miriam Fixed" panose="020B0509050101010101" pitchFamily="49" charset="-79"/>
                </a:rPr>
                <a:t>(</a:t>
              </a:r>
              <a:r>
                <a:rPr lang="ru-RU" sz="1300" spc="-40" dirty="0">
                  <a:cs typeface="Miriam Fixed" panose="020B0509050101010101" pitchFamily="49" charset="-79"/>
                </a:rPr>
                <a:t>в размере 50%)</a:t>
              </a:r>
            </a:p>
            <a:p>
              <a:pPr indent="85725">
                <a:lnSpc>
                  <a:spcPct val="90000"/>
                </a:lnSpc>
                <a:buFont typeface="Arial" panose="020B0604020202020204" pitchFamily="34" charset="0"/>
                <a:buChar char="•"/>
              </a:pPr>
              <a:r>
                <a:rPr lang="ru-RU" sz="1300" spc="-40" dirty="0" smtClean="0">
                  <a:cs typeface="Miriam Fixed" panose="020B0509050101010101" pitchFamily="49" charset="-79"/>
                </a:rPr>
                <a:t> </a:t>
              </a:r>
              <a:r>
                <a:rPr lang="ru-RU" sz="1300" spc="-40" dirty="0">
                  <a:cs typeface="Miriam Fixed" panose="020B0509050101010101" pitchFamily="49" charset="-79"/>
                </a:rPr>
                <a:t>внеконкурсное поступление в высшие учебные заведения </a:t>
              </a:r>
            </a:p>
            <a:p>
              <a:pPr indent="85725">
                <a:lnSpc>
                  <a:spcPct val="90000"/>
                </a:lnSpc>
                <a:buFont typeface="Arial" panose="020B0604020202020204" pitchFamily="34" charset="0"/>
                <a:buChar char="•"/>
              </a:pPr>
              <a:r>
                <a:rPr lang="ru-RU" sz="1300" spc="-40" dirty="0" smtClean="0">
                  <a:cs typeface="Miriam Fixed" panose="020B0509050101010101" pitchFamily="49" charset="-79"/>
                </a:rPr>
                <a:t>преимущественное </a:t>
              </a:r>
              <a:r>
                <a:rPr lang="ru-RU" sz="1300" spc="-40" dirty="0">
                  <a:cs typeface="Miriam Fixed" panose="020B0509050101010101" pitchFamily="49" charset="-79"/>
                </a:rPr>
                <a:t>пользование всеми видами услуг учреждений связи, культурно-просветительских и спортивно-оздоровительных учреждений</a:t>
              </a:r>
            </a:p>
          </p:txBody>
        </p:sp>
        <p:pic>
          <p:nvPicPr>
            <p:cNvPr id="70" name="Рисунок 6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2221" y="1052736"/>
              <a:ext cx="320089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71" name="Группа 70"/>
          <p:cNvGrpSpPr/>
          <p:nvPr/>
        </p:nvGrpSpPr>
        <p:grpSpPr>
          <a:xfrm>
            <a:off x="4959633" y="2785400"/>
            <a:ext cx="4818165" cy="255331"/>
            <a:chOff x="-9182" y="3031124"/>
            <a:chExt cx="4818165" cy="255331"/>
          </a:xfrm>
        </p:grpSpPr>
        <p:sp>
          <p:nvSpPr>
            <p:cNvPr id="72" name="Прямоугольник 71"/>
            <p:cNvSpPr/>
            <p:nvPr/>
          </p:nvSpPr>
          <p:spPr>
            <a:xfrm>
              <a:off x="424339" y="3031124"/>
              <a:ext cx="4384644" cy="245058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400" spc="-40" dirty="0" smtClean="0">
                  <a:cs typeface="Miriam Fixed" panose="020B0509050101010101" pitchFamily="49" charset="-79"/>
                </a:rPr>
                <a:t>кредитные и налоговые каникулы</a:t>
              </a:r>
              <a:endParaRPr lang="ru-RU" sz="14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73" name="Рисунок 7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9182" y="3031124"/>
              <a:ext cx="338578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74" name="Группа 73"/>
          <p:cNvGrpSpPr/>
          <p:nvPr/>
        </p:nvGrpSpPr>
        <p:grpSpPr>
          <a:xfrm>
            <a:off x="4959633" y="3154546"/>
            <a:ext cx="4946292" cy="589768"/>
            <a:chOff x="-9182" y="3765638"/>
            <a:chExt cx="4946292" cy="589768"/>
          </a:xfrm>
        </p:grpSpPr>
        <p:sp>
          <p:nvSpPr>
            <p:cNvPr id="75" name="Прямоугольник 74"/>
            <p:cNvSpPr/>
            <p:nvPr/>
          </p:nvSpPr>
          <p:spPr>
            <a:xfrm>
              <a:off x="416974" y="3765638"/>
              <a:ext cx="4520136" cy="589768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400" spc="-30" dirty="0" smtClean="0">
                  <a:cs typeface="Miriam Fixed" panose="020B0509050101010101" pitchFamily="49" charset="-79"/>
                </a:rPr>
                <a:t>целевой жилищный </a:t>
              </a:r>
              <a:r>
                <a:rPr lang="ru-RU" sz="1400" spc="-30" dirty="0" err="1" smtClean="0">
                  <a:cs typeface="Miriam Fixed" panose="020B0509050101010101" pitchFamily="49" charset="-79"/>
                </a:rPr>
                <a:t>займ</a:t>
              </a:r>
              <a:r>
                <a:rPr lang="ru-RU" sz="1400" spc="-30" dirty="0" smtClean="0">
                  <a:cs typeface="Miriam Fixed" panose="020B0509050101010101" pitchFamily="49" charset="-79"/>
                </a:rPr>
                <a:t>  для приобретения жилья </a:t>
              </a:r>
              <a:br>
                <a:rPr lang="ru-RU" sz="1400" spc="-30" dirty="0" smtClean="0">
                  <a:cs typeface="Miriam Fixed" panose="020B0509050101010101" pitchFamily="49" charset="-79"/>
                </a:rPr>
              </a:br>
              <a:r>
                <a:rPr lang="ru-RU" sz="1400" spc="-30" dirty="0" smtClean="0">
                  <a:cs typeface="Miriam Fixed" panose="020B0509050101010101" pitchFamily="49" charset="-79"/>
                </a:rPr>
                <a:t>с </a:t>
              </a:r>
              <a:r>
                <a:rPr lang="ru-RU" sz="1400" spc="-30" dirty="0">
                  <a:cs typeface="Miriam Fixed" panose="020B0509050101010101" pitchFamily="49" charset="-79"/>
                </a:rPr>
                <a:t>даты включения </a:t>
              </a:r>
              <a:r>
                <a:rPr lang="ru-RU" sz="1400" spc="-30" dirty="0" smtClean="0">
                  <a:cs typeface="Miriam Fixed" panose="020B0509050101010101" pitchFamily="49" charset="-79"/>
                </a:rPr>
                <a:t>в </a:t>
              </a:r>
              <a:r>
                <a:rPr lang="ru-RU" sz="1400" spc="-30" dirty="0">
                  <a:cs typeface="Miriam Fixed" panose="020B0509050101010101" pitchFamily="49" charset="-79"/>
                </a:rPr>
                <a:t>реестр участников </a:t>
              </a:r>
              <a:r>
                <a:rPr lang="ru-RU" sz="1400" spc="-30" dirty="0" err="1" smtClean="0">
                  <a:cs typeface="Miriam Fixed" panose="020B0509050101010101" pitchFamily="49" charset="-79"/>
                </a:rPr>
                <a:t>накопительно</a:t>
              </a:r>
              <a:r>
                <a:rPr lang="ru-RU" sz="1400" spc="-30" dirty="0" smtClean="0">
                  <a:cs typeface="Miriam Fixed" panose="020B0509050101010101" pitchFamily="49" charset="-79"/>
                </a:rPr>
                <a:t>-ипотечной системы</a:t>
              </a:r>
              <a:endParaRPr lang="ru-RU" sz="1400" spc="-30" dirty="0">
                <a:cs typeface="Miriam Fixed" panose="020B0509050101010101" pitchFamily="49" charset="-79"/>
              </a:endParaRPr>
            </a:p>
          </p:txBody>
        </p:sp>
        <p:pic>
          <p:nvPicPr>
            <p:cNvPr id="76" name="Рисунок 7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9182" y="3765638"/>
              <a:ext cx="338578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77" name="Группа 76"/>
          <p:cNvGrpSpPr/>
          <p:nvPr/>
        </p:nvGrpSpPr>
        <p:grpSpPr>
          <a:xfrm>
            <a:off x="4959633" y="5131945"/>
            <a:ext cx="4865877" cy="417413"/>
            <a:chOff x="-9182" y="5845036"/>
            <a:chExt cx="4865877" cy="417413"/>
          </a:xfrm>
        </p:grpSpPr>
        <p:sp>
          <p:nvSpPr>
            <p:cNvPr id="78" name="Прямоугольник 77"/>
            <p:cNvSpPr/>
            <p:nvPr/>
          </p:nvSpPr>
          <p:spPr>
            <a:xfrm>
              <a:off x="363650" y="5845036"/>
              <a:ext cx="4493045" cy="417413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400" spc="-40" dirty="0" smtClean="0">
                  <a:cs typeface="Miriam Fixed" panose="020B0509050101010101" pitchFamily="49" charset="-79"/>
                </a:rPr>
                <a:t>выплаты членам семьи пенсий </a:t>
              </a:r>
              <a:r>
                <a:rPr lang="ru-RU" sz="1400" spc="-40" dirty="0">
                  <a:cs typeface="Miriam Fixed" panose="020B0509050101010101" pitchFamily="49" charset="-79"/>
                </a:rPr>
                <a:t>по потере </a:t>
              </a:r>
              <a:r>
                <a:rPr lang="ru-RU" sz="1400" spc="-40" dirty="0" smtClean="0">
                  <a:cs typeface="Miriam Fixed" panose="020B0509050101010101" pitchFamily="49" charset="-79"/>
                </a:rPr>
                <a:t>кормильца  </a:t>
              </a:r>
              <a:br>
                <a:rPr lang="ru-RU" sz="1400" spc="-40" dirty="0" smtClean="0">
                  <a:cs typeface="Miriam Fixed" panose="020B0509050101010101" pitchFamily="49" charset="-79"/>
                </a:rPr>
              </a:br>
              <a:r>
                <a:rPr lang="ru-RU" sz="1400" spc="-40" dirty="0" smtClean="0">
                  <a:cs typeface="Miriam Fixed" panose="020B0509050101010101" pitchFamily="49" charset="-79"/>
                </a:rPr>
                <a:t>в размере </a:t>
              </a:r>
              <a:r>
                <a:rPr lang="ru-RU" sz="1400" spc="-40" dirty="0">
                  <a:cs typeface="Miriam Fixed" panose="020B0509050101010101" pitchFamily="49" charset="-79"/>
                </a:rPr>
                <a:t>50 </a:t>
              </a:r>
              <a:r>
                <a:rPr lang="ru-RU" sz="1400" spc="-40" dirty="0" smtClean="0">
                  <a:cs typeface="Miriam Fixed" panose="020B0509050101010101" pitchFamily="49" charset="-79"/>
                </a:rPr>
                <a:t>% от денежного </a:t>
              </a:r>
              <a:r>
                <a:rPr lang="ru-RU" sz="1400" spc="-40" dirty="0">
                  <a:cs typeface="Miriam Fixed" panose="020B0509050101010101" pitchFamily="49" charset="-79"/>
                </a:rPr>
                <a:t>довольствия </a:t>
              </a:r>
              <a:r>
                <a:rPr lang="ru-RU" sz="1400" spc="-40" dirty="0" smtClean="0">
                  <a:cs typeface="Miriam Fixed" panose="020B0509050101010101" pitchFamily="49" charset="-79"/>
                </a:rPr>
                <a:t>военнослужащего</a:t>
              </a:r>
              <a:endParaRPr lang="ru-RU" sz="14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79" name="Рисунок 7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9182" y="5845036"/>
              <a:ext cx="338578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80" name="Группа 79"/>
          <p:cNvGrpSpPr/>
          <p:nvPr/>
        </p:nvGrpSpPr>
        <p:grpSpPr>
          <a:xfrm>
            <a:off x="4959633" y="5663173"/>
            <a:ext cx="4946292" cy="417413"/>
            <a:chOff x="-9182" y="6343014"/>
            <a:chExt cx="4946292" cy="417413"/>
          </a:xfrm>
        </p:grpSpPr>
        <p:sp>
          <p:nvSpPr>
            <p:cNvPr id="81" name="Прямоугольник 80"/>
            <p:cNvSpPr/>
            <p:nvPr/>
          </p:nvSpPr>
          <p:spPr>
            <a:xfrm>
              <a:off x="340371" y="6343014"/>
              <a:ext cx="4596739" cy="417413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400" spc="-40" dirty="0" smtClean="0">
                  <a:cs typeface="Miriam Fixed" panose="020B0509050101010101" pitchFamily="49" charset="-79"/>
                </a:rPr>
                <a:t>погашение </a:t>
              </a:r>
              <a:r>
                <a:rPr lang="ru-RU" sz="1400" spc="-40" dirty="0">
                  <a:cs typeface="Miriam Fixed" panose="020B0509050101010101" pitchFamily="49" charset="-79"/>
                </a:rPr>
                <a:t>кредитов, оформленных </a:t>
              </a:r>
              <a:r>
                <a:rPr lang="ru-RU" sz="1400" spc="-40" dirty="0" smtClean="0">
                  <a:cs typeface="Miriam Fixed" panose="020B0509050101010101" pitchFamily="49" charset="-79"/>
                </a:rPr>
                <a:t>погибшими военнослужащими </a:t>
              </a:r>
              <a:r>
                <a:rPr lang="ru-RU" sz="1400" spc="-40" dirty="0">
                  <a:cs typeface="Miriam Fixed" panose="020B0509050101010101" pitchFamily="49" charset="-79"/>
                </a:rPr>
                <a:t>и их супругами</a:t>
              </a:r>
            </a:p>
          </p:txBody>
        </p:sp>
        <p:pic>
          <p:nvPicPr>
            <p:cNvPr id="82" name="Рисунок 8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9182" y="6343014"/>
              <a:ext cx="338578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83" name="Группа 82"/>
          <p:cNvGrpSpPr/>
          <p:nvPr/>
        </p:nvGrpSpPr>
        <p:grpSpPr>
          <a:xfrm>
            <a:off x="4959633" y="3858129"/>
            <a:ext cx="4810801" cy="255331"/>
            <a:chOff x="-9182" y="4343271"/>
            <a:chExt cx="4810801" cy="255331"/>
          </a:xfrm>
        </p:grpSpPr>
        <p:sp>
          <p:nvSpPr>
            <p:cNvPr id="84" name="Прямоугольник 83"/>
            <p:cNvSpPr/>
            <p:nvPr/>
          </p:nvSpPr>
          <p:spPr>
            <a:xfrm>
              <a:off x="424339" y="4343271"/>
              <a:ext cx="4377280" cy="249355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400" spc="-40" dirty="0" smtClean="0">
                  <a:cs typeface="Miriam Fixed" panose="020B0509050101010101" pitchFamily="49" charset="-79"/>
                </a:rPr>
                <a:t>бюджетные места для обучения детей в вузах</a:t>
              </a:r>
              <a:endParaRPr lang="ru-RU" sz="14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85" name="Рисунок 8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9182" y="4343271"/>
              <a:ext cx="338578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86" name="Группа 85"/>
          <p:cNvGrpSpPr/>
          <p:nvPr/>
        </p:nvGrpSpPr>
        <p:grpSpPr>
          <a:xfrm>
            <a:off x="4959633" y="4227275"/>
            <a:ext cx="4970863" cy="255331"/>
            <a:chOff x="-9182" y="4806385"/>
            <a:chExt cx="4970863" cy="255331"/>
          </a:xfrm>
        </p:grpSpPr>
        <p:sp>
          <p:nvSpPr>
            <p:cNvPr id="87" name="Прямоугольник 86"/>
            <p:cNvSpPr/>
            <p:nvPr/>
          </p:nvSpPr>
          <p:spPr>
            <a:xfrm>
              <a:off x="433962" y="4806385"/>
              <a:ext cx="4527719" cy="249355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400" spc="-40" dirty="0" smtClean="0">
                  <a:cs typeface="Miriam Fixed" panose="020B0509050101010101" pitchFamily="49" charset="-79"/>
                </a:rPr>
                <a:t>бесплатный отдых детей в летних оздоровительных лагерях</a:t>
              </a:r>
              <a:endParaRPr lang="ru-RU" sz="1400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88" name="Рисунок 8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9182" y="4806385"/>
              <a:ext cx="338578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89" name="Группа 88"/>
          <p:cNvGrpSpPr/>
          <p:nvPr/>
        </p:nvGrpSpPr>
        <p:grpSpPr>
          <a:xfrm>
            <a:off x="4959633" y="4596421"/>
            <a:ext cx="4818165" cy="421709"/>
            <a:chOff x="-9182" y="5213075"/>
            <a:chExt cx="4818165" cy="421709"/>
          </a:xfrm>
        </p:grpSpPr>
        <p:sp>
          <p:nvSpPr>
            <p:cNvPr id="90" name="Прямоугольник 89"/>
            <p:cNvSpPr/>
            <p:nvPr/>
          </p:nvSpPr>
          <p:spPr>
            <a:xfrm>
              <a:off x="433963" y="5213075"/>
              <a:ext cx="4375020" cy="421709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400" spc="-40" dirty="0" smtClean="0">
                  <a:cs typeface="Miriam Fixed" panose="020B0509050101010101" pitchFamily="49" charset="-79"/>
                </a:rPr>
                <a:t>социальная программа реабилитации и адаптации </a:t>
              </a:r>
              <a:r>
                <a:rPr lang="ru-RU" sz="1400" i="1" spc="-40" dirty="0" smtClean="0">
                  <a:cs typeface="Miriam Fixed" panose="020B0509050101010101" pitchFamily="49" charset="-79"/>
                </a:rPr>
                <a:t>(трудоустройство и предоставление жилья)</a:t>
              </a:r>
              <a:endParaRPr lang="ru-RU" sz="1400" i="1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91" name="Рисунок 9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9182" y="5213075"/>
              <a:ext cx="338578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92" name="Группа 91"/>
          <p:cNvGrpSpPr/>
          <p:nvPr/>
        </p:nvGrpSpPr>
        <p:grpSpPr>
          <a:xfrm>
            <a:off x="4959633" y="6194398"/>
            <a:ext cx="4946292" cy="594064"/>
            <a:chOff x="-9182" y="6343014"/>
            <a:chExt cx="4946292" cy="594064"/>
          </a:xfrm>
        </p:grpSpPr>
        <p:sp>
          <p:nvSpPr>
            <p:cNvPr id="93" name="Прямоугольник 92"/>
            <p:cNvSpPr/>
            <p:nvPr/>
          </p:nvSpPr>
          <p:spPr>
            <a:xfrm>
              <a:off x="340371" y="6343014"/>
              <a:ext cx="4596739" cy="594064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400" spc="-40" dirty="0">
                  <a:cs typeface="Miriam Fixed" panose="020B0509050101010101" pitchFamily="49" charset="-79"/>
                </a:rPr>
                <a:t>единые дополнительные выплаты, льготы и гарантии субъектов Российской Федерации для военнослужащих </a:t>
              </a:r>
              <a:r>
                <a:rPr lang="ru-RU" sz="1400" spc="-40" dirty="0" smtClean="0">
                  <a:cs typeface="Miriam Fixed" panose="020B0509050101010101" pitchFamily="49" charset="-79"/>
                </a:rPr>
                <a:t/>
              </a:r>
              <a:br>
                <a:rPr lang="ru-RU" sz="1400" spc="-40" dirty="0" smtClean="0">
                  <a:cs typeface="Miriam Fixed" panose="020B0509050101010101" pitchFamily="49" charset="-79"/>
                </a:rPr>
              </a:br>
              <a:r>
                <a:rPr lang="ru-RU" sz="1400" spc="-40" dirty="0" smtClean="0">
                  <a:cs typeface="Miriam Fixed" panose="020B0509050101010101" pitchFamily="49" charset="-79"/>
                </a:rPr>
                <a:t>по </a:t>
              </a:r>
              <a:r>
                <a:rPr lang="ru-RU" sz="1400" spc="-40" dirty="0">
                  <a:cs typeface="Miriam Fixed" panose="020B0509050101010101" pitchFamily="49" charset="-79"/>
                </a:rPr>
                <a:t>контракту и мобилизованных </a:t>
              </a:r>
            </a:p>
          </p:txBody>
        </p:sp>
        <p:pic>
          <p:nvPicPr>
            <p:cNvPr id="94" name="Рисунок 9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9182" y="6343014"/>
              <a:ext cx="338578" cy="255331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89725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4491</TotalTime>
  <Words>808</Words>
  <Application>Microsoft Office PowerPoint</Application>
  <PresentationFormat>Лист A4 (210x297 мм)</PresentationFormat>
  <Paragraphs>76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Тимофеев Евгений Олегович</dc:creator>
  <cp:lastModifiedBy>User</cp:lastModifiedBy>
  <cp:revision>178</cp:revision>
  <cp:lastPrinted>2023-03-22T14:01:12Z</cp:lastPrinted>
  <dcterms:created xsi:type="dcterms:W3CDTF">2019-12-05T06:41:56Z</dcterms:created>
  <dcterms:modified xsi:type="dcterms:W3CDTF">2023-04-24T12:59:36Z</dcterms:modified>
</cp:coreProperties>
</file>